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sldIdLst>
    <p:sldId id="256" r:id="rId2"/>
    <p:sldId id="257" r:id="rId3"/>
    <p:sldId id="258" r:id="rId4"/>
    <p:sldId id="274" r:id="rId5"/>
    <p:sldId id="275" r:id="rId6"/>
    <p:sldId id="276" r:id="rId7"/>
    <p:sldId id="277" r:id="rId8"/>
    <p:sldId id="278" r:id="rId9"/>
    <p:sldId id="279" r:id="rId10"/>
    <p:sldId id="260" r:id="rId11"/>
    <p:sldId id="280" r:id="rId12"/>
    <p:sldId id="264" r:id="rId13"/>
    <p:sldId id="281" r:id="rId14"/>
    <p:sldId id="282" r:id="rId15"/>
    <p:sldId id="267" r:id="rId16"/>
    <p:sldId id="268" r:id="rId17"/>
    <p:sldId id="283" r:id="rId18"/>
    <p:sldId id="284" r:id="rId19"/>
    <p:sldId id="269" r:id="rId20"/>
    <p:sldId id="285" r:id="rId21"/>
    <p:sldId id="286" r:id="rId22"/>
    <p:sldId id="287" r:id="rId23"/>
    <p:sldId id="270" r:id="rId24"/>
    <p:sldId id="271" r:id="rId25"/>
    <p:sldId id="272" r:id="rId26"/>
    <p:sldId id="288" r:id="rId27"/>
    <p:sldId id="27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4658"/>
  </p:normalViewPr>
  <p:slideViewPr>
    <p:cSldViewPr snapToGrid="0">
      <p:cViewPr varScale="1">
        <p:scale>
          <a:sx n="115" d="100"/>
          <a:sy n="115" d="100"/>
        </p:scale>
        <p:origin x="57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AB26D-83C6-4D48-9CA2-CF4B81382383}" type="datetimeFigureOut">
              <a:rPr lang="en-US" smtClean="0"/>
              <a:t>3/4/24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61A33F-D604-4541-95F4-B4CB38FBA70E}" type="slidenum">
              <a:rPr lang="en-US" smtClean="0"/>
              <a:t>‹#›</a:t>
            </a:fld>
            <a:endParaRPr lang="en-US"/>
          </a:p>
        </p:txBody>
      </p:sp>
    </p:spTree>
    <p:extLst>
      <p:ext uri="{BB962C8B-B14F-4D97-AF65-F5344CB8AC3E}">
        <p14:creationId xmlns:p14="http://schemas.microsoft.com/office/powerpoint/2010/main" val="2466144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1A33F-D604-4541-95F4-B4CB38FBA70E}" type="slidenum">
              <a:rPr lang="en-US" smtClean="0"/>
              <a:t>1</a:t>
            </a:fld>
            <a:endParaRPr lang="en-US"/>
          </a:p>
        </p:txBody>
      </p:sp>
    </p:spTree>
    <p:extLst>
      <p:ext uri="{BB962C8B-B14F-4D97-AF65-F5344CB8AC3E}">
        <p14:creationId xmlns:p14="http://schemas.microsoft.com/office/powerpoint/2010/main" val="1007348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1A33F-D604-4541-95F4-B4CB38FBA70E}" type="slidenum">
              <a:rPr lang="en-US" smtClean="0"/>
              <a:t>23</a:t>
            </a:fld>
            <a:endParaRPr lang="en-US"/>
          </a:p>
        </p:txBody>
      </p:sp>
    </p:spTree>
    <p:extLst>
      <p:ext uri="{BB962C8B-B14F-4D97-AF65-F5344CB8AC3E}">
        <p14:creationId xmlns:p14="http://schemas.microsoft.com/office/powerpoint/2010/main" val="2543128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1A33F-D604-4541-95F4-B4CB38FBA70E}" type="slidenum">
              <a:rPr lang="en-US" smtClean="0"/>
              <a:t>26</a:t>
            </a:fld>
            <a:endParaRPr lang="en-US"/>
          </a:p>
        </p:txBody>
      </p:sp>
    </p:spTree>
    <p:extLst>
      <p:ext uri="{BB962C8B-B14F-4D97-AF65-F5344CB8AC3E}">
        <p14:creationId xmlns:p14="http://schemas.microsoft.com/office/powerpoint/2010/main" val="3163613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1A33F-D604-4541-95F4-B4CB38FBA70E}" type="slidenum">
              <a:rPr lang="en-US" smtClean="0"/>
              <a:t>27</a:t>
            </a:fld>
            <a:endParaRPr lang="en-US"/>
          </a:p>
        </p:txBody>
      </p:sp>
    </p:spTree>
    <p:extLst>
      <p:ext uri="{BB962C8B-B14F-4D97-AF65-F5344CB8AC3E}">
        <p14:creationId xmlns:p14="http://schemas.microsoft.com/office/powerpoint/2010/main" val="2633364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1A33F-D604-4541-95F4-B4CB38FBA70E}" type="slidenum">
              <a:rPr lang="en-US" smtClean="0"/>
              <a:t>4</a:t>
            </a:fld>
            <a:endParaRPr lang="en-US"/>
          </a:p>
        </p:txBody>
      </p:sp>
    </p:spTree>
    <p:extLst>
      <p:ext uri="{BB962C8B-B14F-4D97-AF65-F5344CB8AC3E}">
        <p14:creationId xmlns:p14="http://schemas.microsoft.com/office/powerpoint/2010/main" val="328742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1A33F-D604-4541-95F4-B4CB38FBA70E}" type="slidenum">
              <a:rPr lang="en-US" smtClean="0"/>
              <a:t>7</a:t>
            </a:fld>
            <a:endParaRPr lang="en-US"/>
          </a:p>
        </p:txBody>
      </p:sp>
    </p:spTree>
    <p:extLst>
      <p:ext uri="{BB962C8B-B14F-4D97-AF65-F5344CB8AC3E}">
        <p14:creationId xmlns:p14="http://schemas.microsoft.com/office/powerpoint/2010/main" val="799316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1A33F-D604-4541-95F4-B4CB38FBA70E}" type="slidenum">
              <a:rPr lang="en-US" smtClean="0"/>
              <a:t>10</a:t>
            </a:fld>
            <a:endParaRPr lang="en-US"/>
          </a:p>
        </p:txBody>
      </p:sp>
    </p:spTree>
    <p:extLst>
      <p:ext uri="{BB962C8B-B14F-4D97-AF65-F5344CB8AC3E}">
        <p14:creationId xmlns:p14="http://schemas.microsoft.com/office/powerpoint/2010/main" val="983161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1A33F-D604-4541-95F4-B4CB38FBA70E}" type="slidenum">
              <a:rPr lang="en-US" smtClean="0"/>
              <a:t>17</a:t>
            </a:fld>
            <a:endParaRPr lang="en-US"/>
          </a:p>
        </p:txBody>
      </p:sp>
    </p:spTree>
    <p:extLst>
      <p:ext uri="{BB962C8B-B14F-4D97-AF65-F5344CB8AC3E}">
        <p14:creationId xmlns:p14="http://schemas.microsoft.com/office/powerpoint/2010/main" val="42322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1A33F-D604-4541-95F4-B4CB38FBA70E}" type="slidenum">
              <a:rPr lang="en-US" smtClean="0"/>
              <a:t>18</a:t>
            </a:fld>
            <a:endParaRPr lang="en-US"/>
          </a:p>
        </p:txBody>
      </p:sp>
    </p:spTree>
    <p:extLst>
      <p:ext uri="{BB962C8B-B14F-4D97-AF65-F5344CB8AC3E}">
        <p14:creationId xmlns:p14="http://schemas.microsoft.com/office/powerpoint/2010/main" val="727462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1A33F-D604-4541-95F4-B4CB38FBA70E}" type="slidenum">
              <a:rPr lang="en-US" smtClean="0"/>
              <a:t>20</a:t>
            </a:fld>
            <a:endParaRPr lang="en-US"/>
          </a:p>
        </p:txBody>
      </p:sp>
    </p:spTree>
    <p:extLst>
      <p:ext uri="{BB962C8B-B14F-4D97-AF65-F5344CB8AC3E}">
        <p14:creationId xmlns:p14="http://schemas.microsoft.com/office/powerpoint/2010/main" val="2583101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1A33F-D604-4541-95F4-B4CB38FBA70E}" type="slidenum">
              <a:rPr lang="en-US" smtClean="0"/>
              <a:t>21</a:t>
            </a:fld>
            <a:endParaRPr lang="en-US"/>
          </a:p>
        </p:txBody>
      </p:sp>
    </p:spTree>
    <p:extLst>
      <p:ext uri="{BB962C8B-B14F-4D97-AF65-F5344CB8AC3E}">
        <p14:creationId xmlns:p14="http://schemas.microsoft.com/office/powerpoint/2010/main" val="2369312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1A33F-D604-4541-95F4-B4CB38FBA70E}" type="slidenum">
              <a:rPr lang="en-US" smtClean="0"/>
              <a:t>22</a:t>
            </a:fld>
            <a:endParaRPr lang="en-US"/>
          </a:p>
        </p:txBody>
      </p:sp>
    </p:spTree>
    <p:extLst>
      <p:ext uri="{BB962C8B-B14F-4D97-AF65-F5344CB8AC3E}">
        <p14:creationId xmlns:p14="http://schemas.microsoft.com/office/powerpoint/2010/main" val="2024182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3/4/24</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239837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3/4/24</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177912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3/4/24</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304801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3/4/24</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824147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3/4/24</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651032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3/4/24</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602936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3/4/24</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6556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3/4/24</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660936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3/4/24</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760485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3/4/24</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4257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3/4/24</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5759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3/4/24</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584922876"/>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4.sv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esthetic liquid watercolor and ink">
            <a:extLst>
              <a:ext uri="{FF2B5EF4-FFF2-40B4-BE49-F238E27FC236}">
                <a16:creationId xmlns:a16="http://schemas.microsoft.com/office/drawing/2014/main" id="{F648A46B-841A-4572-94DE-34F635C8A335}"/>
              </a:ext>
            </a:extLst>
          </p:cNvPr>
          <p:cNvPicPr>
            <a:picLocks noChangeAspect="1"/>
          </p:cNvPicPr>
          <p:nvPr/>
        </p:nvPicPr>
        <p:blipFill rotWithShape="1">
          <a:blip r:embed="rId3"/>
          <a:srcRect t="1789" b="6747"/>
          <a:stretch/>
        </p:blipFill>
        <p:spPr>
          <a:xfrm>
            <a:off x="20" y="10"/>
            <a:ext cx="12191980" cy="6857990"/>
          </a:xfrm>
          <a:prstGeom prst="rect">
            <a:avLst/>
          </a:prstGeom>
        </p:spPr>
      </p:pic>
      <p:sp>
        <p:nvSpPr>
          <p:cNvPr id="29" name="Rectangle 28">
            <a:extLst>
              <a:ext uri="{FF2B5EF4-FFF2-40B4-BE49-F238E27FC236}">
                <a16:creationId xmlns:a16="http://schemas.microsoft.com/office/drawing/2014/main" id="{CB98331E-6CDC-406E-B820-9B97E9B9B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3326"/>
            <a:ext cx="12191999" cy="5627414"/>
          </a:xfrm>
          <a:prstGeom prst="rect">
            <a:avLst/>
          </a:prstGeom>
          <a:gradFill flip="none" rotWithShape="1">
            <a:gsLst>
              <a:gs pos="0">
                <a:schemeClr val="tx1">
                  <a:alpha val="0"/>
                </a:schemeClr>
              </a:gs>
              <a:gs pos="50000">
                <a:schemeClr val="tx1">
                  <a:alpha val="56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C112E-BF33-4002-0CE1-78805B2A6786}"/>
              </a:ext>
            </a:extLst>
          </p:cNvPr>
          <p:cNvSpPr>
            <a:spLocks noGrp="1"/>
          </p:cNvSpPr>
          <p:nvPr>
            <p:ph type="ctrTitle"/>
          </p:nvPr>
        </p:nvSpPr>
        <p:spPr>
          <a:xfrm>
            <a:off x="962024" y="2363853"/>
            <a:ext cx="10267950" cy="1829346"/>
          </a:xfrm>
        </p:spPr>
        <p:txBody>
          <a:bodyPr anchor="b">
            <a:normAutofit/>
          </a:bodyPr>
          <a:lstStyle/>
          <a:p>
            <a:r>
              <a:rPr lang="en-US" sz="3100" b="1" dirty="0">
                <a:solidFill>
                  <a:srgbClr val="FFFFFF"/>
                </a:solidFill>
                <a:latin typeface="Times New Roman" panose="02020603050405020304" pitchFamily="18" charset="0"/>
                <a:cs typeface="Times New Roman" panose="02020603050405020304" pitchFamily="18" charset="0"/>
              </a:rPr>
              <a:t>BUA 751: Machine learning for business</a:t>
            </a:r>
            <a:br>
              <a:rPr lang="en-US" sz="4200" b="1" dirty="0">
                <a:solidFill>
                  <a:srgbClr val="FFFFFF"/>
                </a:solidFill>
                <a:latin typeface="Times New Roman" panose="02020603050405020304" pitchFamily="18" charset="0"/>
                <a:cs typeface="Times New Roman" panose="02020603050405020304" pitchFamily="18" charset="0"/>
              </a:rPr>
            </a:br>
            <a:br>
              <a:rPr lang="en-US" sz="4400" b="1" dirty="0">
                <a:solidFill>
                  <a:srgbClr val="FFFFFF"/>
                </a:solidFill>
                <a:latin typeface="Times New Roman" panose="02020603050405020304" pitchFamily="18" charset="0"/>
                <a:cs typeface="Times New Roman" panose="02020603050405020304" pitchFamily="18" charset="0"/>
              </a:rPr>
            </a:br>
            <a:r>
              <a:rPr lang="en-US" sz="3200" b="1" i="1" dirty="0">
                <a:solidFill>
                  <a:srgbClr val="FFFFFF"/>
                </a:solidFill>
                <a:latin typeface="Times New Roman" panose="02020603050405020304" pitchFamily="18" charset="0"/>
                <a:cs typeface="Times New Roman" panose="02020603050405020304" pitchFamily="18" charset="0"/>
              </a:rPr>
              <a:t>Homework 2: Indian liver patient</a:t>
            </a:r>
            <a:endParaRPr lang="en-US" sz="4200" b="1" i="1" dirty="0">
              <a:solidFill>
                <a:srgbClr val="FFFFFF"/>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1EC05E57-76E9-D89E-4459-EB85DA07DFA0}"/>
              </a:ext>
            </a:extLst>
          </p:cNvPr>
          <p:cNvSpPr>
            <a:spLocks noGrp="1"/>
          </p:cNvSpPr>
          <p:nvPr>
            <p:ph type="subTitle" idx="1"/>
          </p:nvPr>
        </p:nvSpPr>
        <p:spPr>
          <a:xfrm>
            <a:off x="3691724" y="4795024"/>
            <a:ext cx="4739269" cy="1829346"/>
          </a:xfrm>
        </p:spPr>
        <p:txBody>
          <a:bodyPr anchor="t">
            <a:normAutofit fontScale="40000" lnSpcReduction="20000"/>
          </a:bodyPr>
          <a:lstStyle/>
          <a:p>
            <a:r>
              <a:rPr lang="en-US" b="1" dirty="0">
                <a:latin typeface="Times New Roman" panose="02020603050405020304" pitchFamily="18" charset="0"/>
                <a:cs typeface="Times New Roman" panose="02020603050405020304" pitchFamily="18" charset="0"/>
              </a:rPr>
              <a:t>Group – 6:</a:t>
            </a:r>
          </a:p>
          <a:p>
            <a:r>
              <a:rPr lang="en-US" b="1" dirty="0">
                <a:latin typeface="Times New Roman" panose="02020603050405020304" pitchFamily="18" charset="0"/>
                <a:cs typeface="Times New Roman" panose="02020603050405020304" pitchFamily="18" charset="0"/>
              </a:rPr>
              <a:t>Shiva Dhanush Mallela</a:t>
            </a:r>
          </a:p>
          <a:p>
            <a:r>
              <a:rPr lang="en-US" b="1" dirty="0">
                <a:latin typeface="Times New Roman" panose="02020603050405020304" pitchFamily="18" charset="0"/>
                <a:cs typeface="Times New Roman" panose="02020603050405020304" pitchFamily="18" charset="0"/>
              </a:rPr>
              <a:t>Sravan Kumar Mandhadapu</a:t>
            </a:r>
          </a:p>
          <a:p>
            <a:r>
              <a:rPr lang="en-US" b="1" dirty="0">
                <a:latin typeface="Times New Roman" panose="02020603050405020304" pitchFamily="18" charset="0"/>
                <a:cs typeface="Times New Roman" panose="02020603050405020304" pitchFamily="18" charset="0"/>
              </a:rPr>
              <a:t>Rishi Siddanth Yaga</a:t>
            </a:r>
          </a:p>
          <a:p>
            <a:r>
              <a:rPr lang="en-US" b="1" dirty="0">
                <a:latin typeface="Times New Roman" panose="02020603050405020304" pitchFamily="18" charset="0"/>
                <a:cs typeface="Times New Roman" panose="02020603050405020304" pitchFamily="18" charset="0"/>
              </a:rPr>
              <a:t>Harshitha Reddy Yerramorrusu</a:t>
            </a:r>
          </a:p>
          <a:p>
            <a:endParaRPr lang="en-US" dirty="0">
              <a:latin typeface="Times New Roman" panose="02020603050405020304" pitchFamily="18" charset="0"/>
              <a:cs typeface="Times New Roman" panose="02020603050405020304" pitchFamily="18" charset="0"/>
            </a:endParaRPr>
          </a:p>
          <a:p>
            <a:endParaRPr lang="en-US" dirty="0"/>
          </a:p>
        </p:txBody>
      </p:sp>
      <p:pic>
        <p:nvPicPr>
          <p:cNvPr id="1026" name="Picture 2" descr="Syracuse University (Whitman) | Fortune">
            <a:extLst>
              <a:ext uri="{FF2B5EF4-FFF2-40B4-BE49-F238E27FC236}">
                <a16:creationId xmlns:a16="http://schemas.microsoft.com/office/drawing/2014/main" id="{E9B0CC48-0515-ED40-34BE-F52FB7EF87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9715" y="760884"/>
            <a:ext cx="2123289" cy="1412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845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market graph on display">
            <a:extLst>
              <a:ext uri="{FF2B5EF4-FFF2-40B4-BE49-F238E27FC236}">
                <a16:creationId xmlns:a16="http://schemas.microsoft.com/office/drawing/2014/main" id="{35CA00CB-417E-C613-FDA0-055687823366}"/>
              </a:ext>
            </a:extLst>
          </p:cNvPr>
          <p:cNvPicPr>
            <a:picLocks noChangeAspect="1"/>
          </p:cNvPicPr>
          <p:nvPr/>
        </p:nvPicPr>
        <p:blipFill rotWithShape="1">
          <a:blip r:embed="rId3"/>
          <a:srcRect t="3017"/>
          <a:stretch/>
        </p:blipFill>
        <p:spPr>
          <a:xfrm>
            <a:off x="20" y="10"/>
            <a:ext cx="12191980" cy="6857990"/>
          </a:xfrm>
          <a:prstGeom prst="rect">
            <a:avLst/>
          </a:prstGeom>
        </p:spPr>
      </p:pic>
      <p:sp>
        <p:nvSpPr>
          <p:cNvPr id="31" name="Rectangle 30">
            <a:extLst>
              <a:ext uri="{FF2B5EF4-FFF2-40B4-BE49-F238E27FC236}">
                <a16:creationId xmlns:a16="http://schemas.microsoft.com/office/drawing/2014/main" id="{CB98331E-6CDC-406E-B820-9B97E9B9B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3326"/>
            <a:ext cx="12191999" cy="5627414"/>
          </a:xfrm>
          <a:prstGeom prst="rect">
            <a:avLst/>
          </a:prstGeom>
          <a:gradFill flip="none" rotWithShape="1">
            <a:gsLst>
              <a:gs pos="0">
                <a:schemeClr val="tx1">
                  <a:alpha val="0"/>
                </a:schemeClr>
              </a:gs>
              <a:gs pos="50000">
                <a:schemeClr val="tx1">
                  <a:alpha val="56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7BE807-5E8A-231D-96C7-83C69F3E042A}"/>
              </a:ext>
            </a:extLst>
          </p:cNvPr>
          <p:cNvSpPr>
            <a:spLocks noGrp="1"/>
          </p:cNvSpPr>
          <p:nvPr>
            <p:ph type="title"/>
          </p:nvPr>
        </p:nvSpPr>
        <p:spPr>
          <a:xfrm>
            <a:off x="960438" y="1486894"/>
            <a:ext cx="10267950" cy="2684004"/>
          </a:xfrm>
        </p:spPr>
        <p:txBody>
          <a:bodyPr vert="horz" lIns="91440" tIns="45720" rIns="91440" bIns="45720" rtlCol="0" anchor="b">
            <a:normAutofit/>
          </a:bodyPr>
          <a:lstStyle/>
          <a:p>
            <a:pPr algn="ctr"/>
            <a:r>
              <a:rPr lang="en-US" sz="8800" b="1" i="1" dirty="0">
                <a:solidFill>
                  <a:srgbClr val="FFFFFF"/>
                </a:solidFill>
                <a:latin typeface="Times New Roman" panose="02020603050405020304" pitchFamily="18" charset="0"/>
                <a:cs typeface="Times New Roman" panose="02020603050405020304" pitchFamily="18" charset="0"/>
              </a:rPr>
              <a:t>correlation</a:t>
            </a:r>
          </a:p>
        </p:txBody>
      </p:sp>
    </p:spTree>
    <p:extLst>
      <p:ext uri="{BB962C8B-B14F-4D97-AF65-F5344CB8AC3E}">
        <p14:creationId xmlns:p14="http://schemas.microsoft.com/office/powerpoint/2010/main" val="1178997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36E7BC3-4372-7207-CF55-C59F253B9F17}"/>
              </a:ext>
            </a:extLst>
          </p:cNvPr>
          <p:cNvSpPr txBox="1"/>
          <p:nvPr/>
        </p:nvSpPr>
        <p:spPr>
          <a:xfrm>
            <a:off x="815472" y="955674"/>
            <a:ext cx="4500737" cy="4530725"/>
          </a:xfrm>
          <a:prstGeom prst="rect">
            <a:avLst/>
          </a:prstGeom>
        </p:spPr>
        <p:txBody>
          <a:bodyPr vert="horz" lIns="91440" tIns="45720" rIns="91440" bIns="45720" rtlCol="0" anchor="ctr">
            <a:normAutofit/>
          </a:bodyPr>
          <a:lstStyle/>
          <a:p>
            <a:pPr>
              <a:lnSpc>
                <a:spcPct val="101000"/>
              </a:lnSpc>
              <a:spcAft>
                <a:spcPts val="600"/>
              </a:spcAft>
            </a:pPr>
            <a:endParaRPr lang="en-US" spc="50" dirty="0"/>
          </a:p>
          <a:p>
            <a:pPr>
              <a:lnSpc>
                <a:spcPct val="101000"/>
              </a:lnSpc>
              <a:spcAft>
                <a:spcPts val="600"/>
              </a:spcAft>
            </a:pPr>
            <a:endParaRPr lang="en-US" spc="50" dirty="0"/>
          </a:p>
          <a:p>
            <a:pPr>
              <a:lnSpc>
                <a:spcPct val="101000"/>
              </a:lnSpc>
              <a:spcAft>
                <a:spcPts val="600"/>
              </a:spcAft>
            </a:pPr>
            <a:endParaRPr lang="en-US" spc="50" dirty="0"/>
          </a:p>
          <a:p>
            <a:pPr marL="285750" indent="-228600" algn="just">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Going by the values the strong correlation exits between Total Bilirubin and Direct Bilirubin +</a:t>
            </a:r>
            <a:r>
              <a:rPr lang="en-US" dirty="0" err="1">
                <a:latin typeface="Times New Roman" panose="02020603050405020304" pitchFamily="18" charset="0"/>
                <a:cs typeface="Times New Roman" panose="02020603050405020304" pitchFamily="18" charset="0"/>
              </a:rPr>
              <a:t>ve</a:t>
            </a:r>
            <a:r>
              <a:rPr lang="en-US" dirty="0">
                <a:latin typeface="Times New Roman" panose="02020603050405020304" pitchFamily="18" charset="0"/>
                <a:cs typeface="Times New Roman" panose="02020603050405020304" pitchFamily="18" charset="0"/>
              </a:rPr>
              <a:t> value of 0.8744.</a:t>
            </a:r>
          </a:p>
          <a:p>
            <a:pPr marL="57150" algn="just">
              <a:lnSpc>
                <a:spcPct val="90000"/>
              </a:lnSpc>
              <a:spcAft>
                <a:spcPts val="600"/>
              </a:spcAft>
            </a:pPr>
            <a:endParaRPr lang="en-US" dirty="0">
              <a:latin typeface="Times New Roman" panose="02020603050405020304" pitchFamily="18" charset="0"/>
              <a:cs typeface="Times New Roman" panose="02020603050405020304" pitchFamily="18" charset="0"/>
            </a:endParaRPr>
          </a:p>
          <a:p>
            <a:pPr marL="285750" indent="-228600" algn="just">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second strongest correlation exits between </a:t>
            </a:r>
            <a:r>
              <a:rPr lang="en-US" sz="1800" dirty="0">
                <a:effectLst/>
                <a:latin typeface="Times New Roman" panose="02020603050405020304" pitchFamily="18" charset="0"/>
                <a:ea typeface="Times New Roman" panose="02020603050405020304" pitchFamily="18" charset="0"/>
              </a:rPr>
              <a:t>Aspartate Aminotransferase </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A</a:t>
            </a:r>
            <a:r>
              <a:rPr lang="en-US" sz="1800" dirty="0" err="1">
                <a:effectLst/>
                <a:latin typeface="Times New Roman" panose="02020603050405020304" pitchFamily="18" charset="0"/>
                <a:ea typeface="Times New Roman" panose="02020603050405020304" pitchFamily="18" charset="0"/>
              </a:rPr>
              <a:t>lamine</a:t>
            </a:r>
            <a:r>
              <a:rPr lang="en-US" sz="1800" dirty="0">
                <a:effectLst/>
                <a:latin typeface="Times New Roman" panose="02020603050405020304" pitchFamily="18" charset="0"/>
                <a:ea typeface="Times New Roman" panose="02020603050405020304" pitchFamily="18" charset="0"/>
              </a:rPr>
              <a:t> Aminotransferase </a:t>
            </a:r>
            <a:r>
              <a:rPr lang="en-US" dirty="0">
                <a:latin typeface="Times New Roman" panose="02020603050405020304" pitchFamily="18" charset="0"/>
                <a:cs typeface="Times New Roman" panose="02020603050405020304" pitchFamily="18" charset="0"/>
              </a:rPr>
              <a:t> with a value of 0.791.</a:t>
            </a:r>
          </a:p>
          <a:p>
            <a:pPr marL="57150" algn="just">
              <a:lnSpc>
                <a:spcPct val="90000"/>
              </a:lnSpc>
              <a:spcAft>
                <a:spcPts val="600"/>
              </a:spcAft>
            </a:pPr>
            <a:endParaRPr lang="en-US" dirty="0">
              <a:latin typeface="Times New Roman" panose="02020603050405020304" pitchFamily="18" charset="0"/>
              <a:cs typeface="Times New Roman" panose="02020603050405020304" pitchFamily="18" charset="0"/>
            </a:endParaRPr>
          </a:p>
          <a:p>
            <a:pPr marL="285750" indent="-228600" algn="just">
              <a:lnSpc>
                <a:spcPct val="90000"/>
              </a:lnSpc>
              <a:spcAft>
                <a:spcPts val="600"/>
              </a:spcAft>
              <a:buFont typeface="Arial" panose="020B0604020202020204" pitchFamily="34" charset="0"/>
              <a:buChar char="•"/>
            </a:pPr>
            <a:r>
              <a:rPr lang="en-US" b="1" i="1" dirty="0">
                <a:solidFill>
                  <a:srgbClr val="FFC000"/>
                </a:solidFill>
                <a:latin typeface="Times New Roman" panose="02020603050405020304" pitchFamily="18" charset="0"/>
                <a:cs typeface="Times New Roman" panose="02020603050405020304" pitchFamily="18" charset="0"/>
              </a:rPr>
              <a:t>Direct Bilirubin has the strongest correlation with Disease with a value of 0.246.</a:t>
            </a:r>
          </a:p>
        </p:txBody>
      </p:sp>
      <p:pic>
        <p:nvPicPr>
          <p:cNvPr id="3" name="Picture 2" descr="A screenshot of a computer&#10;&#10;Description automatically generated">
            <a:extLst>
              <a:ext uri="{FF2B5EF4-FFF2-40B4-BE49-F238E27FC236}">
                <a16:creationId xmlns:a16="http://schemas.microsoft.com/office/drawing/2014/main" id="{96E612B3-3715-7F51-C659-8D7F9E30C6CE}"/>
              </a:ext>
            </a:extLst>
          </p:cNvPr>
          <p:cNvPicPr>
            <a:picLocks noChangeAspect="1"/>
          </p:cNvPicPr>
          <p:nvPr/>
        </p:nvPicPr>
        <p:blipFill rotWithShape="1">
          <a:blip r:embed="rId2">
            <a:extLst>
              <a:ext uri="{28A0092B-C50C-407E-A947-70E740481C1C}">
                <a14:useLocalDpi xmlns:a14="http://schemas.microsoft.com/office/drawing/2010/main" val="0"/>
              </a:ext>
            </a:extLst>
          </a:blip>
          <a:srcRect t="7553" r="1" b="4922"/>
          <a:stretch/>
        </p:blipFill>
        <p:spPr>
          <a:xfrm>
            <a:off x="6094474" y="10"/>
            <a:ext cx="6097526" cy="3428990"/>
          </a:xfrm>
          <a:prstGeom prst="rect">
            <a:avLst/>
          </a:prstGeom>
        </p:spPr>
      </p:pic>
      <p:pic>
        <p:nvPicPr>
          <p:cNvPr id="4" name="Content Placeholder 7" descr="A screenshot of a computer&#10;&#10;Description automatically generated">
            <a:extLst>
              <a:ext uri="{FF2B5EF4-FFF2-40B4-BE49-F238E27FC236}">
                <a16:creationId xmlns:a16="http://schemas.microsoft.com/office/drawing/2014/main" id="{7B9F5CFF-9170-43BF-8468-FF5A3C07975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3551" r="2" b="5846"/>
          <a:stretch/>
        </p:blipFill>
        <p:spPr>
          <a:xfrm>
            <a:off x="6092952" y="3429000"/>
            <a:ext cx="6099048" cy="3429000"/>
          </a:xfrm>
          <a:prstGeom prst="rect">
            <a:avLst/>
          </a:prstGeom>
        </p:spPr>
      </p:pic>
    </p:spTree>
    <p:extLst>
      <p:ext uri="{BB962C8B-B14F-4D97-AF65-F5344CB8AC3E}">
        <p14:creationId xmlns:p14="http://schemas.microsoft.com/office/powerpoint/2010/main" val="287588983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gled shot of pen on a graph">
            <a:extLst>
              <a:ext uri="{FF2B5EF4-FFF2-40B4-BE49-F238E27FC236}">
                <a16:creationId xmlns:a16="http://schemas.microsoft.com/office/drawing/2014/main" id="{F318578F-ED93-C2CA-4397-565CB704049C}"/>
              </a:ext>
            </a:extLst>
          </p:cNvPr>
          <p:cNvPicPr>
            <a:picLocks noChangeAspect="1"/>
          </p:cNvPicPr>
          <p:nvPr/>
        </p:nvPicPr>
        <p:blipFill rotWithShape="1">
          <a:blip r:embed="rId2"/>
          <a:srcRect t="9441" b="6290"/>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CB98331E-6CDC-406E-B820-9B97E9B9B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3326"/>
            <a:ext cx="12191999" cy="5627414"/>
          </a:xfrm>
          <a:prstGeom prst="rect">
            <a:avLst/>
          </a:prstGeom>
          <a:gradFill flip="none" rotWithShape="1">
            <a:gsLst>
              <a:gs pos="0">
                <a:schemeClr val="tx1">
                  <a:alpha val="0"/>
                </a:schemeClr>
              </a:gs>
              <a:gs pos="50000">
                <a:schemeClr val="tx1">
                  <a:alpha val="56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5A9EE3-C1FA-1308-1162-9F612EB674DD}"/>
              </a:ext>
            </a:extLst>
          </p:cNvPr>
          <p:cNvSpPr>
            <a:spLocks noGrp="1"/>
          </p:cNvSpPr>
          <p:nvPr>
            <p:ph type="title"/>
          </p:nvPr>
        </p:nvSpPr>
        <p:spPr>
          <a:xfrm>
            <a:off x="960438" y="1486894"/>
            <a:ext cx="10267950" cy="2684004"/>
          </a:xfrm>
        </p:spPr>
        <p:txBody>
          <a:bodyPr vert="horz" lIns="91440" tIns="45720" rIns="91440" bIns="45720" rtlCol="0" anchor="b">
            <a:normAutofit/>
          </a:bodyPr>
          <a:lstStyle/>
          <a:p>
            <a:pPr algn="ctr"/>
            <a:r>
              <a:rPr lang="en-US" sz="8800" b="1" i="1" dirty="0">
                <a:solidFill>
                  <a:srgbClr val="FFFFFF"/>
                </a:solidFill>
                <a:latin typeface="Times New Roman" panose="02020603050405020304" pitchFamily="18" charset="0"/>
                <a:cs typeface="Times New Roman" panose="02020603050405020304" pitchFamily="18" charset="0"/>
              </a:rPr>
              <a:t>Logit</a:t>
            </a:r>
            <a:r>
              <a:rPr lang="en-US" sz="8800" dirty="0">
                <a:solidFill>
                  <a:srgbClr val="FFFFFF"/>
                </a:solidFill>
              </a:rPr>
              <a:t> </a:t>
            </a:r>
          </a:p>
        </p:txBody>
      </p:sp>
    </p:spTree>
    <p:extLst>
      <p:ext uri="{BB962C8B-B14F-4D97-AF65-F5344CB8AC3E}">
        <p14:creationId xmlns:p14="http://schemas.microsoft.com/office/powerpoint/2010/main" val="3013307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A5B0AC0-66C7-3EC9-C005-463B64092D6B}"/>
              </a:ext>
            </a:extLst>
          </p:cNvPr>
          <p:cNvSpPr>
            <a:spLocks noGrp="1"/>
          </p:cNvSpPr>
          <p:nvPr>
            <p:ph idx="1"/>
          </p:nvPr>
        </p:nvSpPr>
        <p:spPr>
          <a:xfrm>
            <a:off x="915833" y="1631950"/>
            <a:ext cx="4500737" cy="3594100"/>
          </a:xfrm>
        </p:spPr>
        <p:txBody>
          <a:bodyPr vert="horz" lIns="91440" tIns="45720" rIns="91440" bIns="45720" rtlCol="0" anchor="t">
            <a:normAutofit/>
          </a:bodyPr>
          <a:lstStyle/>
          <a:p>
            <a:pPr>
              <a:lnSpc>
                <a:spcPct val="91000"/>
              </a:lnSpc>
              <a:spcAft>
                <a:spcPts val="600"/>
              </a:spcAft>
            </a:pPr>
            <a:endParaRPr lang="en-US" sz="1400" dirty="0"/>
          </a:p>
          <a:p>
            <a:pPr>
              <a:lnSpc>
                <a:spcPct val="91000"/>
              </a:lnSpc>
              <a:spcAft>
                <a:spcPts val="600"/>
              </a:spcAft>
            </a:pPr>
            <a:endParaRPr lang="en-US" sz="1400" dirty="0"/>
          </a:p>
          <a:p>
            <a:pPr>
              <a:lnSpc>
                <a:spcPct val="91000"/>
              </a:lnSpc>
              <a:spcAft>
                <a:spcPts val="600"/>
              </a:spcAft>
            </a:pPr>
            <a:endParaRPr lang="en-US" sz="1400" dirty="0"/>
          </a:p>
          <a:p>
            <a:pPr algn="just">
              <a:lnSpc>
                <a:spcPct val="90000"/>
              </a:lnSpc>
              <a:spcAft>
                <a:spcPts val="600"/>
              </a:spcAft>
            </a:pPr>
            <a:r>
              <a:rPr lang="en-US" sz="1600" dirty="0">
                <a:latin typeface="Times New Roman" panose="02020603050405020304" pitchFamily="18" charset="0"/>
                <a:cs typeface="Times New Roman" panose="02020603050405020304" pitchFamily="18" charset="0"/>
              </a:rPr>
              <a:t>Out of all Explanatory Variables only Age, </a:t>
            </a:r>
            <a:r>
              <a:rPr lang="en-US" sz="1600" dirty="0" err="1">
                <a:latin typeface="Times New Roman" panose="02020603050405020304" pitchFamily="18" charset="0"/>
                <a:cs typeface="Times New Roman" panose="02020603050405020304" pitchFamily="18" charset="0"/>
              </a:rPr>
              <a:t>Alamine</a:t>
            </a:r>
            <a:r>
              <a:rPr lang="en-US" sz="1600" dirty="0">
                <a:latin typeface="Times New Roman" panose="02020603050405020304" pitchFamily="18" charset="0"/>
                <a:cs typeface="Times New Roman" panose="02020603050405020304" pitchFamily="18" charset="0"/>
              </a:rPr>
              <a:t>, Total Proteins and </a:t>
            </a:r>
            <a:r>
              <a:rPr lang="en-US" sz="1600" dirty="0" err="1">
                <a:latin typeface="Times New Roman" panose="02020603050405020304" pitchFamily="18" charset="0"/>
                <a:cs typeface="Times New Roman" panose="02020603050405020304" pitchFamily="18" charset="0"/>
              </a:rPr>
              <a:t>Albumin_Globulin_ratio</a:t>
            </a:r>
            <a:r>
              <a:rPr lang="en-US" sz="1600" dirty="0">
                <a:latin typeface="Times New Roman" panose="02020603050405020304" pitchFamily="18" charset="0"/>
                <a:cs typeface="Times New Roman" panose="02020603050405020304" pitchFamily="18" charset="0"/>
              </a:rPr>
              <a:t> are significant.</a:t>
            </a:r>
          </a:p>
        </p:txBody>
      </p:sp>
      <p:pic>
        <p:nvPicPr>
          <p:cNvPr id="7" name="Picture 6" descr="A screenshot of a computer&#10;&#10;Description automatically generated">
            <a:extLst>
              <a:ext uri="{FF2B5EF4-FFF2-40B4-BE49-F238E27FC236}">
                <a16:creationId xmlns:a16="http://schemas.microsoft.com/office/drawing/2014/main" id="{5705B34A-A6A5-67FB-A81F-3BBE50C83E14}"/>
              </a:ext>
            </a:extLst>
          </p:cNvPr>
          <p:cNvPicPr>
            <a:picLocks noChangeAspect="1"/>
          </p:cNvPicPr>
          <p:nvPr/>
        </p:nvPicPr>
        <p:blipFill rotWithShape="1">
          <a:blip r:embed="rId2">
            <a:extLst>
              <a:ext uri="{28A0092B-C50C-407E-A947-70E740481C1C}">
                <a14:useLocalDpi xmlns:a14="http://schemas.microsoft.com/office/drawing/2010/main" val="0"/>
              </a:ext>
            </a:extLst>
          </a:blip>
          <a:srcRect r="49987"/>
          <a:stretch/>
        </p:blipFill>
        <p:spPr>
          <a:xfrm>
            <a:off x="6094474" y="10"/>
            <a:ext cx="6097526" cy="6857990"/>
          </a:xfrm>
          <a:prstGeom prst="rect">
            <a:avLst/>
          </a:prstGeom>
        </p:spPr>
      </p:pic>
    </p:spTree>
    <p:extLst>
      <p:ext uri="{BB962C8B-B14F-4D97-AF65-F5344CB8AC3E}">
        <p14:creationId xmlns:p14="http://schemas.microsoft.com/office/powerpoint/2010/main" val="194219585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Rectangle 56">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A5B0AC0-66C7-3EC9-C005-463B64092D6B}"/>
              </a:ext>
            </a:extLst>
          </p:cNvPr>
          <p:cNvSpPr>
            <a:spLocks noGrp="1"/>
          </p:cNvSpPr>
          <p:nvPr>
            <p:ph idx="1"/>
          </p:nvPr>
        </p:nvSpPr>
        <p:spPr>
          <a:xfrm>
            <a:off x="277092" y="0"/>
            <a:ext cx="5187006" cy="6668429"/>
          </a:xfrm>
        </p:spPr>
        <p:txBody>
          <a:bodyPr vert="horz" lIns="91440" tIns="45720" rIns="91440" bIns="45720" rtlCol="0" anchor="t">
            <a:normAutofit fontScale="77500" lnSpcReduction="20000"/>
          </a:bodyPr>
          <a:lstStyle/>
          <a:p>
            <a:pPr>
              <a:lnSpc>
                <a:spcPct val="91000"/>
              </a:lnSpc>
              <a:spcAft>
                <a:spcPts val="600"/>
              </a:spcAft>
            </a:pPr>
            <a:endParaRPr lang="en-US" sz="2400" dirty="0">
              <a:solidFill>
                <a:schemeClr val="bg1"/>
              </a:solidFill>
            </a:endParaRPr>
          </a:p>
          <a:p>
            <a:pPr>
              <a:lnSpc>
                <a:spcPct val="91000"/>
              </a:lnSpc>
              <a:spcAft>
                <a:spcPts val="600"/>
              </a:spcAft>
            </a:pPr>
            <a:endParaRPr lang="en-US" sz="2400" dirty="0">
              <a:solidFill>
                <a:schemeClr val="bg1"/>
              </a:solidFill>
            </a:endParaRPr>
          </a:p>
          <a:p>
            <a:pPr>
              <a:lnSpc>
                <a:spcPct val="91000"/>
              </a:lnSpc>
              <a:spcAft>
                <a:spcPts val="600"/>
              </a:spcAft>
            </a:pPr>
            <a:endParaRPr lang="en-US" sz="2400" dirty="0">
              <a:solidFill>
                <a:schemeClr val="bg1"/>
              </a:solidFill>
            </a:endParaRPr>
          </a:p>
          <a:p>
            <a:pPr marL="342900" indent="-342900" algn="just">
              <a:lnSpc>
                <a:spcPct val="91000"/>
              </a:lnSpc>
              <a:spcAft>
                <a:spcPts val="600"/>
              </a:spcAft>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The coefficient for Age is 0.0192. This means that for each one-unit increase in Age, the log-odds of having the disease increase by 0.0192. Older individuals are more likely to have the disease compared to younger individuals.</a:t>
            </a:r>
          </a:p>
          <a:p>
            <a:pPr algn="just">
              <a:lnSpc>
                <a:spcPct val="91000"/>
              </a:lnSpc>
              <a:spcAft>
                <a:spcPts val="600"/>
              </a:spcAft>
            </a:pPr>
            <a:endParaRPr lang="en-US" sz="2200" dirty="0">
              <a:solidFill>
                <a:schemeClr val="bg1"/>
              </a:solidFill>
              <a:latin typeface="Times New Roman" panose="02020603050405020304" pitchFamily="18" charset="0"/>
              <a:cs typeface="Times New Roman" panose="02020603050405020304" pitchFamily="18" charset="0"/>
            </a:endParaRPr>
          </a:p>
          <a:p>
            <a:pPr marL="342900" indent="-342900" algn="just">
              <a:lnSpc>
                <a:spcPct val="91000"/>
              </a:lnSpc>
              <a:spcAft>
                <a:spcPts val="600"/>
              </a:spcAft>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The coefficient for Albumin is -0.9859. This means that for each one-unit increase in Albumin, the log-odds of having the disease decrease by 0.9859.</a:t>
            </a:r>
          </a:p>
          <a:p>
            <a:pPr algn="just">
              <a:lnSpc>
                <a:spcPct val="91000"/>
              </a:lnSpc>
              <a:spcAft>
                <a:spcPts val="600"/>
              </a:spcAft>
            </a:pPr>
            <a:endParaRPr lang="en-US" sz="2200" dirty="0">
              <a:solidFill>
                <a:schemeClr val="bg1"/>
              </a:solidFill>
              <a:latin typeface="Times New Roman" panose="02020603050405020304" pitchFamily="18" charset="0"/>
              <a:cs typeface="Times New Roman" panose="02020603050405020304" pitchFamily="18" charset="0"/>
            </a:endParaRPr>
          </a:p>
          <a:p>
            <a:pPr marL="342900" indent="-342900" algn="just">
              <a:lnSpc>
                <a:spcPct val="91000"/>
              </a:lnSpc>
              <a:spcAft>
                <a:spcPts val="600"/>
              </a:spcAft>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The coefficient for </a:t>
            </a:r>
            <a:r>
              <a:rPr lang="en-US" sz="2200" dirty="0" err="1">
                <a:solidFill>
                  <a:schemeClr val="bg1"/>
                </a:solidFill>
                <a:latin typeface="Times New Roman" panose="02020603050405020304" pitchFamily="18" charset="0"/>
                <a:cs typeface="Times New Roman" panose="02020603050405020304" pitchFamily="18" charset="0"/>
              </a:rPr>
              <a:t>Alamine_Aminotransferase</a:t>
            </a:r>
            <a:r>
              <a:rPr lang="en-US" sz="2200" dirty="0">
                <a:solidFill>
                  <a:schemeClr val="bg1"/>
                </a:solidFill>
                <a:latin typeface="Times New Roman" panose="02020603050405020304" pitchFamily="18" charset="0"/>
                <a:cs typeface="Times New Roman" panose="02020603050405020304" pitchFamily="18" charset="0"/>
              </a:rPr>
              <a:t> is 0.0207. This means that for each one-unit increase in </a:t>
            </a:r>
            <a:r>
              <a:rPr lang="en-US" sz="2200" dirty="0" err="1">
                <a:solidFill>
                  <a:schemeClr val="bg1"/>
                </a:solidFill>
                <a:latin typeface="Times New Roman" panose="02020603050405020304" pitchFamily="18" charset="0"/>
                <a:cs typeface="Times New Roman" panose="02020603050405020304" pitchFamily="18" charset="0"/>
              </a:rPr>
              <a:t>Alamine_Aminotransferase</a:t>
            </a:r>
            <a:r>
              <a:rPr lang="en-US" sz="2200" dirty="0">
                <a:solidFill>
                  <a:schemeClr val="bg1"/>
                </a:solidFill>
                <a:latin typeface="Times New Roman" panose="02020603050405020304" pitchFamily="18" charset="0"/>
                <a:cs typeface="Times New Roman" panose="02020603050405020304" pitchFamily="18" charset="0"/>
              </a:rPr>
              <a:t>, the log-odds of having the disease increase by 0.0207.</a:t>
            </a:r>
          </a:p>
          <a:p>
            <a:pPr algn="just">
              <a:lnSpc>
                <a:spcPct val="91000"/>
              </a:lnSpc>
              <a:spcAft>
                <a:spcPts val="600"/>
              </a:spcAft>
            </a:pPr>
            <a:endParaRPr lang="en-US" sz="2200" dirty="0">
              <a:solidFill>
                <a:schemeClr val="bg1"/>
              </a:solidFill>
              <a:latin typeface="Times New Roman" panose="02020603050405020304" pitchFamily="18" charset="0"/>
              <a:cs typeface="Times New Roman" panose="02020603050405020304" pitchFamily="18" charset="0"/>
            </a:endParaRPr>
          </a:p>
          <a:p>
            <a:pPr marL="342900" indent="-342900" algn="just">
              <a:lnSpc>
                <a:spcPct val="91000"/>
              </a:lnSpc>
              <a:spcAft>
                <a:spcPts val="600"/>
              </a:spcAft>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The coefficient for </a:t>
            </a:r>
            <a:r>
              <a:rPr lang="en-US" sz="2200" dirty="0" err="1">
                <a:solidFill>
                  <a:schemeClr val="bg1"/>
                </a:solidFill>
                <a:latin typeface="Times New Roman" panose="02020603050405020304" pitchFamily="18" charset="0"/>
                <a:cs typeface="Times New Roman" panose="02020603050405020304" pitchFamily="18" charset="0"/>
              </a:rPr>
              <a:t>Total_Protiens</a:t>
            </a:r>
            <a:r>
              <a:rPr lang="en-US" sz="2200" dirty="0">
                <a:solidFill>
                  <a:schemeClr val="bg1"/>
                </a:solidFill>
                <a:latin typeface="Times New Roman" panose="02020603050405020304" pitchFamily="18" charset="0"/>
                <a:cs typeface="Times New Roman" panose="02020603050405020304" pitchFamily="18" charset="0"/>
              </a:rPr>
              <a:t> is 0.5752. This means that for each one-unit increase in </a:t>
            </a:r>
            <a:r>
              <a:rPr lang="en-US" sz="2200" dirty="0" err="1">
                <a:solidFill>
                  <a:schemeClr val="bg1"/>
                </a:solidFill>
                <a:latin typeface="Times New Roman" panose="02020603050405020304" pitchFamily="18" charset="0"/>
                <a:cs typeface="Times New Roman" panose="02020603050405020304" pitchFamily="18" charset="0"/>
              </a:rPr>
              <a:t>Total_Protiens</a:t>
            </a:r>
            <a:r>
              <a:rPr lang="en-US" sz="2200" dirty="0">
                <a:solidFill>
                  <a:schemeClr val="bg1"/>
                </a:solidFill>
                <a:latin typeface="Times New Roman" panose="02020603050405020304" pitchFamily="18" charset="0"/>
                <a:cs typeface="Times New Roman" panose="02020603050405020304" pitchFamily="18" charset="0"/>
              </a:rPr>
              <a:t>, the log-odds of having the disease increase by 0.5752.</a:t>
            </a:r>
          </a:p>
          <a:p>
            <a:pPr>
              <a:lnSpc>
                <a:spcPct val="91000"/>
              </a:lnSpc>
              <a:spcAft>
                <a:spcPts val="600"/>
              </a:spcAft>
            </a:pP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3E6F93E-2D45-0522-E0D3-B6AD2ABB4051}"/>
              </a:ext>
            </a:extLst>
          </p:cNvPr>
          <p:cNvPicPr>
            <a:picLocks noChangeAspect="1"/>
          </p:cNvPicPr>
          <p:nvPr/>
        </p:nvPicPr>
        <p:blipFill rotWithShape="1">
          <a:blip r:embed="rId2">
            <a:extLst>
              <a:ext uri="{28A0092B-C50C-407E-A947-70E740481C1C}">
                <a14:useLocalDpi xmlns:a14="http://schemas.microsoft.com/office/drawing/2010/main" val="0"/>
              </a:ext>
            </a:extLst>
          </a:blip>
          <a:srcRect t="9090" r="29846" b="16745"/>
          <a:stretch/>
        </p:blipFill>
        <p:spPr>
          <a:xfrm>
            <a:off x="6097526" y="1148575"/>
            <a:ext cx="6094474" cy="4573351"/>
          </a:xfrm>
          <a:prstGeom prst="rect">
            <a:avLst/>
          </a:prstGeom>
        </p:spPr>
      </p:pic>
    </p:spTree>
    <p:extLst>
      <p:ext uri="{BB962C8B-B14F-4D97-AF65-F5344CB8AC3E}">
        <p14:creationId xmlns:p14="http://schemas.microsoft.com/office/powerpoint/2010/main" val="119176376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Neuron system in yellow and light blue">
            <a:extLst>
              <a:ext uri="{FF2B5EF4-FFF2-40B4-BE49-F238E27FC236}">
                <a16:creationId xmlns:a16="http://schemas.microsoft.com/office/drawing/2014/main" id="{8CDF1E62-07A6-59F9-5BD6-EC0B4D6F7918}"/>
              </a:ext>
            </a:extLst>
          </p:cNvPr>
          <p:cNvPicPr>
            <a:picLocks noChangeAspect="1"/>
          </p:cNvPicPr>
          <p:nvPr/>
        </p:nvPicPr>
        <p:blipFill rotWithShape="1">
          <a:blip r:embed="rId2">
            <a:alphaModFix amt="60000"/>
          </a:blip>
          <a:srcRect t="8599" b="8983"/>
          <a:stretch/>
        </p:blipFill>
        <p:spPr>
          <a:xfrm>
            <a:off x="20" y="10"/>
            <a:ext cx="12191980" cy="6857990"/>
          </a:xfrm>
          <a:prstGeom prst="rect">
            <a:avLst/>
          </a:prstGeom>
        </p:spPr>
      </p:pic>
      <p:sp>
        <p:nvSpPr>
          <p:cNvPr id="2" name="Title 1">
            <a:extLst>
              <a:ext uri="{FF2B5EF4-FFF2-40B4-BE49-F238E27FC236}">
                <a16:creationId xmlns:a16="http://schemas.microsoft.com/office/drawing/2014/main" id="{7E68E986-A591-8A96-1030-EDA4582E9E2C}"/>
              </a:ext>
            </a:extLst>
          </p:cNvPr>
          <p:cNvSpPr>
            <a:spLocks noGrp="1"/>
          </p:cNvSpPr>
          <p:nvPr>
            <p:ph type="title"/>
          </p:nvPr>
        </p:nvSpPr>
        <p:spPr>
          <a:xfrm>
            <a:off x="960120" y="640080"/>
            <a:ext cx="10268712" cy="3227832"/>
          </a:xfrm>
        </p:spPr>
        <p:txBody>
          <a:bodyPr vert="horz" lIns="91440" tIns="45720" rIns="91440" bIns="45720" rtlCol="0" anchor="b">
            <a:normAutofit/>
          </a:bodyPr>
          <a:lstStyle/>
          <a:p>
            <a:pPr algn="ctr"/>
            <a:r>
              <a:rPr lang="en-US" sz="7200" b="1" i="1" dirty="0">
                <a:solidFill>
                  <a:schemeClr val="tx1"/>
                </a:solidFill>
                <a:latin typeface="Times New Roman" panose="02020603050405020304" pitchFamily="18" charset="0"/>
                <a:cs typeface="Times New Roman" panose="02020603050405020304" pitchFamily="18" charset="0"/>
              </a:rPr>
              <a:t>Neural networks</a:t>
            </a:r>
          </a:p>
        </p:txBody>
      </p:sp>
    </p:spTree>
    <p:extLst>
      <p:ext uri="{BB962C8B-B14F-4D97-AF65-F5344CB8AC3E}">
        <p14:creationId xmlns:p14="http://schemas.microsoft.com/office/powerpoint/2010/main" val="345108339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5C9E0E-09D5-D998-F153-F4CFCAB00FB8}"/>
              </a:ext>
            </a:extLst>
          </p:cNvPr>
          <p:cNvSpPr>
            <a:spLocks noGrp="1"/>
          </p:cNvSpPr>
          <p:nvPr>
            <p:ph type="title"/>
          </p:nvPr>
        </p:nvSpPr>
        <p:spPr>
          <a:xfrm>
            <a:off x="412595" y="317814"/>
            <a:ext cx="11485756" cy="1700784"/>
          </a:xfrm>
        </p:spPr>
        <p:txBody>
          <a:bodyPr vert="horz" lIns="91440" tIns="45720" rIns="91440" bIns="45720" rtlCol="0" anchor="ctr">
            <a:normAutofit/>
          </a:bodyPr>
          <a:lstStyle/>
          <a:p>
            <a:r>
              <a:rPr lang="en-US" sz="2800" b="1" i="1" kern="1200" cap="all" spc="120" baseline="0" dirty="0">
                <a:solidFill>
                  <a:schemeClr val="bg1"/>
                </a:solidFill>
                <a:latin typeface="Times New Roman" panose="02020603050405020304" pitchFamily="18" charset="0"/>
                <a:cs typeface="Times New Roman" panose="02020603050405020304" pitchFamily="18" charset="0"/>
              </a:rPr>
              <a:t>Neural network with All explanatory variables</a:t>
            </a:r>
          </a:p>
        </p:txBody>
      </p:sp>
      <p:pic>
        <p:nvPicPr>
          <p:cNvPr id="4" name="Content Placeholder 3" descr="A screenshot of a computer&#10;&#10;Description automatically generated">
            <a:extLst>
              <a:ext uri="{FF2B5EF4-FFF2-40B4-BE49-F238E27FC236}">
                <a16:creationId xmlns:a16="http://schemas.microsoft.com/office/drawing/2014/main" id="{47A74287-AA90-4A38-CB3E-E7DDA3F474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478" y="2336413"/>
            <a:ext cx="5519854" cy="4443528"/>
          </a:xfrm>
          <a:prstGeom prst="rect">
            <a:avLst/>
          </a:prstGeom>
        </p:spPr>
      </p:pic>
      <p:sp>
        <p:nvSpPr>
          <p:cNvPr id="6" name="TextBox 5">
            <a:extLst>
              <a:ext uri="{FF2B5EF4-FFF2-40B4-BE49-F238E27FC236}">
                <a16:creationId xmlns:a16="http://schemas.microsoft.com/office/drawing/2014/main" id="{811DD8BE-C632-DB8F-DF43-ECDD9AC7E09E}"/>
              </a:ext>
            </a:extLst>
          </p:cNvPr>
          <p:cNvSpPr txBox="1"/>
          <p:nvPr/>
        </p:nvSpPr>
        <p:spPr>
          <a:xfrm>
            <a:off x="6096000" y="2835776"/>
            <a:ext cx="5132831" cy="3274183"/>
          </a:xfrm>
          <a:prstGeom prst="rect">
            <a:avLst/>
          </a:prstGeom>
        </p:spPr>
        <p:txBody>
          <a:bodyPr vert="horz" lIns="91440" tIns="45720" rIns="91440" bIns="45720" rtlCol="0" anchor="ctr">
            <a:normAutofit lnSpcReduction="10000"/>
          </a:bodyPr>
          <a:lstStyle/>
          <a:p>
            <a:pPr marL="285750" indent="-285750" algn="just">
              <a:lnSpc>
                <a:spcPct val="101000"/>
              </a:lnSpc>
              <a:spcAft>
                <a:spcPts val="600"/>
              </a:spcAft>
              <a:buFont typeface="Arial" panose="020B0604020202020204" pitchFamily="34" charset="0"/>
              <a:buChar char="•"/>
            </a:pPr>
            <a:r>
              <a:rPr lang="en-US" spc="50" dirty="0">
                <a:latin typeface="Times New Roman" panose="02020603050405020304" pitchFamily="18" charset="0"/>
                <a:cs typeface="Times New Roman" panose="02020603050405020304" pitchFamily="18" charset="0"/>
              </a:rPr>
              <a:t>We divided our dataset into a training set (70%) and a test set (30%) to train and evaluate a Neural Network model.</a:t>
            </a:r>
          </a:p>
          <a:p>
            <a:pPr marL="285750" indent="-285750" algn="just">
              <a:lnSpc>
                <a:spcPct val="101000"/>
              </a:lnSpc>
              <a:spcAft>
                <a:spcPts val="600"/>
              </a:spcAft>
              <a:buFont typeface="Arial" panose="020B0604020202020204" pitchFamily="34" charset="0"/>
              <a:buChar char="•"/>
            </a:pPr>
            <a:r>
              <a:rPr lang="en-US" spc="50" dirty="0">
                <a:latin typeface="Times New Roman" panose="02020603050405020304" pitchFamily="18" charset="0"/>
                <a:cs typeface="Times New Roman" panose="02020603050405020304" pitchFamily="18" charset="0"/>
              </a:rPr>
              <a:t> Subsequently, we use the test set to assess the accuracy of the Neural Networks. This process helps us understand how well the Neural Network performs in predicting Patients with Liver Disease based on the features in the dataset.</a:t>
            </a:r>
          </a:p>
          <a:p>
            <a:pPr marL="285750" indent="-285750" algn="just">
              <a:lnSpc>
                <a:spcPct val="101000"/>
              </a:lnSpc>
              <a:spcAft>
                <a:spcPts val="600"/>
              </a:spcAft>
              <a:buFont typeface="Arial" panose="020B0604020202020204" pitchFamily="34" charset="0"/>
              <a:buChar char="•"/>
            </a:pPr>
            <a:r>
              <a:rPr lang="en-US" b="1" i="1" spc="50" dirty="0">
                <a:latin typeface="Times New Roman" panose="02020603050405020304" pitchFamily="18" charset="0"/>
                <a:cs typeface="Times New Roman" panose="02020603050405020304" pitchFamily="18" charset="0"/>
              </a:rPr>
              <a:t>Hidden Layer: </a:t>
            </a:r>
            <a:r>
              <a:rPr lang="en-US" b="1" i="1" spc="50" dirty="0">
                <a:solidFill>
                  <a:srgbClr val="FFC000"/>
                </a:solidFill>
                <a:latin typeface="Times New Roman" panose="02020603050405020304" pitchFamily="18" charset="0"/>
                <a:cs typeface="Times New Roman" panose="02020603050405020304" pitchFamily="18" charset="0"/>
              </a:rPr>
              <a:t>1 </a:t>
            </a:r>
          </a:p>
          <a:p>
            <a:pPr marL="285750" indent="-285750" algn="just">
              <a:lnSpc>
                <a:spcPct val="101000"/>
              </a:lnSpc>
              <a:spcAft>
                <a:spcPts val="600"/>
              </a:spcAft>
              <a:buFont typeface="Arial" panose="020B0604020202020204" pitchFamily="34" charset="0"/>
              <a:buChar char="•"/>
            </a:pPr>
            <a:r>
              <a:rPr lang="en-US" b="1" i="1" spc="50" dirty="0">
                <a:latin typeface="Times New Roman" panose="02020603050405020304" pitchFamily="18" charset="0"/>
                <a:cs typeface="Times New Roman" panose="02020603050405020304" pitchFamily="18" charset="0"/>
              </a:rPr>
              <a:t>Accuracy : 30.85%</a:t>
            </a:r>
          </a:p>
        </p:txBody>
      </p:sp>
    </p:spTree>
    <p:extLst>
      <p:ext uri="{BB962C8B-B14F-4D97-AF65-F5344CB8AC3E}">
        <p14:creationId xmlns:p14="http://schemas.microsoft.com/office/powerpoint/2010/main" val="1600663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5C9E0E-09D5-D998-F153-F4CFCAB00FB8}"/>
              </a:ext>
            </a:extLst>
          </p:cNvPr>
          <p:cNvSpPr>
            <a:spLocks noGrp="1"/>
          </p:cNvSpPr>
          <p:nvPr>
            <p:ph type="title"/>
          </p:nvPr>
        </p:nvSpPr>
        <p:spPr>
          <a:xfrm>
            <a:off x="412595" y="317814"/>
            <a:ext cx="11485756" cy="1700784"/>
          </a:xfrm>
        </p:spPr>
        <p:txBody>
          <a:bodyPr vert="horz" lIns="91440" tIns="45720" rIns="91440" bIns="45720" rtlCol="0" anchor="ctr">
            <a:normAutofit/>
          </a:bodyPr>
          <a:lstStyle/>
          <a:p>
            <a:pPr algn="ctr"/>
            <a:r>
              <a:rPr lang="en-IN" sz="1800" b="1" i="1" dirty="0">
                <a:latin typeface="Times New Roman" panose="02020603050405020304" pitchFamily="18" charset="0"/>
                <a:cs typeface="Times New Roman" panose="02020603050405020304" pitchFamily="18" charset="0"/>
              </a:rPr>
              <a:t>Hidden Layer:</a:t>
            </a:r>
            <a:r>
              <a:rPr lang="en-IN" sz="1800" b="1" i="1" dirty="0">
                <a:solidFill>
                  <a:srgbClr val="FFC000"/>
                </a:solidFill>
                <a:latin typeface="Times New Roman" panose="02020603050405020304" pitchFamily="18" charset="0"/>
                <a:cs typeface="Times New Roman" panose="02020603050405020304" pitchFamily="18" charset="0"/>
              </a:rPr>
              <a:t>2</a:t>
            </a:r>
            <a:br>
              <a:rPr lang="en-IN" sz="1800" b="1" i="1" dirty="0">
                <a:latin typeface="Times New Roman" panose="02020603050405020304" pitchFamily="18" charset="0"/>
                <a:cs typeface="Times New Roman" panose="02020603050405020304" pitchFamily="18" charset="0"/>
              </a:rPr>
            </a:br>
            <a:r>
              <a:rPr lang="en-IN" sz="1800" b="1" i="1" dirty="0">
                <a:latin typeface="Times New Roman" panose="02020603050405020304" pitchFamily="18" charset="0"/>
                <a:cs typeface="Times New Roman" panose="02020603050405020304" pitchFamily="18" charset="0"/>
              </a:rPr>
              <a:t>Accuracy: 30.85%</a:t>
            </a:r>
          </a:p>
        </p:txBody>
      </p:sp>
      <p:pic>
        <p:nvPicPr>
          <p:cNvPr id="7" name="Picture 6">
            <a:extLst>
              <a:ext uri="{FF2B5EF4-FFF2-40B4-BE49-F238E27FC236}">
                <a16:creationId xmlns:a16="http://schemas.microsoft.com/office/drawing/2014/main" id="{AD69AD0E-A381-5A8C-E5EE-062A3420B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264986"/>
            <a:ext cx="5930524" cy="4593011"/>
          </a:xfrm>
          <a:prstGeom prst="rect">
            <a:avLst/>
          </a:prstGeom>
        </p:spPr>
      </p:pic>
      <p:pic>
        <p:nvPicPr>
          <p:cNvPr id="12" name="Picture 11">
            <a:extLst>
              <a:ext uri="{FF2B5EF4-FFF2-40B4-BE49-F238E27FC236}">
                <a16:creationId xmlns:a16="http://schemas.microsoft.com/office/drawing/2014/main" id="{6F3DB0F2-A978-EB61-5CB4-4A7C06DC367B}"/>
              </a:ext>
            </a:extLst>
          </p:cNvPr>
          <p:cNvPicPr>
            <a:picLocks noChangeAspect="1"/>
          </p:cNvPicPr>
          <p:nvPr/>
        </p:nvPicPr>
        <p:blipFill rotWithShape="1">
          <a:blip r:embed="rId4">
            <a:extLst>
              <a:ext uri="{28A0092B-C50C-407E-A947-70E740481C1C}">
                <a14:useLocalDpi xmlns:a14="http://schemas.microsoft.com/office/drawing/2010/main" val="0"/>
              </a:ext>
            </a:extLst>
          </a:blip>
          <a:srcRect t="3185" r="42629"/>
          <a:stretch/>
        </p:blipFill>
        <p:spPr>
          <a:xfrm>
            <a:off x="5930525" y="2264987"/>
            <a:ext cx="6259951" cy="4593011"/>
          </a:xfrm>
          <a:prstGeom prst="rect">
            <a:avLst/>
          </a:prstGeom>
        </p:spPr>
      </p:pic>
    </p:spTree>
    <p:extLst>
      <p:ext uri="{BB962C8B-B14F-4D97-AF65-F5344CB8AC3E}">
        <p14:creationId xmlns:p14="http://schemas.microsoft.com/office/powerpoint/2010/main" val="2359944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5C9E0E-09D5-D998-F153-F4CFCAB00FB8}"/>
              </a:ext>
            </a:extLst>
          </p:cNvPr>
          <p:cNvSpPr>
            <a:spLocks noGrp="1"/>
          </p:cNvSpPr>
          <p:nvPr>
            <p:ph type="title"/>
          </p:nvPr>
        </p:nvSpPr>
        <p:spPr>
          <a:xfrm>
            <a:off x="412595" y="317814"/>
            <a:ext cx="11485756" cy="1700784"/>
          </a:xfrm>
        </p:spPr>
        <p:txBody>
          <a:bodyPr vert="horz" lIns="91440" tIns="45720" rIns="91440" bIns="45720" rtlCol="0" anchor="ctr">
            <a:normAutofit/>
          </a:bodyPr>
          <a:lstStyle/>
          <a:p>
            <a:pPr algn="ctr"/>
            <a:r>
              <a:rPr lang="en-IN" sz="1800" b="1" i="1" dirty="0">
                <a:latin typeface="Times New Roman" panose="02020603050405020304" pitchFamily="18" charset="0"/>
                <a:cs typeface="Times New Roman" panose="02020603050405020304" pitchFamily="18" charset="0"/>
              </a:rPr>
              <a:t>Hidden Layer: </a:t>
            </a:r>
            <a:r>
              <a:rPr lang="en-IN" sz="1800" b="1" i="1" dirty="0">
                <a:solidFill>
                  <a:srgbClr val="FFC000"/>
                </a:solidFill>
                <a:latin typeface="Times New Roman" panose="02020603050405020304" pitchFamily="18" charset="0"/>
                <a:cs typeface="Times New Roman" panose="02020603050405020304" pitchFamily="18" charset="0"/>
              </a:rPr>
              <a:t>3</a:t>
            </a:r>
            <a:br>
              <a:rPr lang="en-IN" sz="1800" b="1" i="1" dirty="0">
                <a:latin typeface="Times New Roman" panose="02020603050405020304" pitchFamily="18" charset="0"/>
                <a:cs typeface="Times New Roman" panose="02020603050405020304" pitchFamily="18" charset="0"/>
              </a:rPr>
            </a:br>
            <a:r>
              <a:rPr lang="en-IN" sz="1800" b="1" i="1" dirty="0">
                <a:latin typeface="Times New Roman" panose="02020603050405020304" pitchFamily="18" charset="0"/>
                <a:cs typeface="Times New Roman" panose="02020603050405020304" pitchFamily="18" charset="0"/>
              </a:rPr>
              <a:t>Accuracy :30.85%</a:t>
            </a:r>
          </a:p>
        </p:txBody>
      </p:sp>
      <p:pic>
        <p:nvPicPr>
          <p:cNvPr id="3" name="Picture 2">
            <a:extLst>
              <a:ext uri="{FF2B5EF4-FFF2-40B4-BE49-F238E27FC236}">
                <a16:creationId xmlns:a16="http://schemas.microsoft.com/office/drawing/2014/main" id="{34849EE7-1DD4-3E65-E222-ED89DA388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64987"/>
            <a:ext cx="5929001" cy="4594159"/>
          </a:xfrm>
          <a:prstGeom prst="rect">
            <a:avLst/>
          </a:prstGeom>
        </p:spPr>
      </p:pic>
      <p:pic>
        <p:nvPicPr>
          <p:cNvPr id="4" name="Picture 3">
            <a:extLst>
              <a:ext uri="{FF2B5EF4-FFF2-40B4-BE49-F238E27FC236}">
                <a16:creationId xmlns:a16="http://schemas.microsoft.com/office/drawing/2014/main" id="{5D943416-5BED-527A-25F5-FA713197E0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9000" y="2265243"/>
            <a:ext cx="6261475" cy="4592758"/>
          </a:xfrm>
          <a:prstGeom prst="rect">
            <a:avLst/>
          </a:prstGeom>
        </p:spPr>
      </p:pic>
    </p:spTree>
    <p:extLst>
      <p:ext uri="{BB962C8B-B14F-4D97-AF65-F5344CB8AC3E}">
        <p14:creationId xmlns:p14="http://schemas.microsoft.com/office/powerpoint/2010/main" val="3650827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33FC4-99D1-420B-A4D1-BCB0F5417CBF}"/>
              </a:ext>
            </a:extLst>
          </p:cNvPr>
          <p:cNvSpPr>
            <a:spLocks noGrp="1"/>
          </p:cNvSpPr>
          <p:nvPr>
            <p:ph type="title"/>
          </p:nvPr>
        </p:nvSpPr>
        <p:spPr>
          <a:xfrm>
            <a:off x="268743" y="418175"/>
            <a:ext cx="11718817" cy="1700784"/>
          </a:xfrm>
        </p:spPr>
        <p:txBody>
          <a:bodyPr>
            <a:noAutofit/>
          </a:bodyPr>
          <a:lstStyle/>
          <a:p>
            <a:pPr algn="ctr"/>
            <a:r>
              <a:rPr lang="en-US" sz="2400" b="1" i="1">
                <a:latin typeface="Times New Roman" panose="02020603050405020304" pitchFamily="18" charset="0"/>
                <a:cs typeface="Times New Roman" panose="02020603050405020304" pitchFamily="18" charset="0"/>
              </a:rPr>
              <a:t>Neural network with significant explanatory variables</a:t>
            </a:r>
            <a:endParaRPr lang="en-US" sz="2400" b="1" i="1" dirty="0">
              <a:latin typeface="Times New Roman" panose="02020603050405020304" pitchFamily="18" charset="0"/>
              <a:cs typeface="Times New Roman" panose="02020603050405020304" pitchFamily="18" charset="0"/>
            </a:endParaRPr>
          </a:p>
        </p:txBody>
      </p:sp>
      <p:pic>
        <p:nvPicPr>
          <p:cNvPr id="4" name="Content Placeholder 3" descr="A screenshot of a computer program&#10;&#10;Description automatically generated">
            <a:extLst>
              <a:ext uri="{FF2B5EF4-FFF2-40B4-BE49-F238E27FC236}">
                <a16:creationId xmlns:a16="http://schemas.microsoft.com/office/drawing/2014/main" id="{BA81F4E0-7661-B2BC-E02C-8237C250827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5648"/>
          <a:stretch/>
        </p:blipFill>
        <p:spPr>
          <a:xfrm>
            <a:off x="5631367" y="2274850"/>
            <a:ext cx="6560634" cy="4583150"/>
          </a:xfrm>
          <a:prstGeom prst="rect">
            <a:avLst/>
          </a:prstGeom>
        </p:spPr>
      </p:pic>
      <p:sp>
        <p:nvSpPr>
          <p:cNvPr id="6" name="TextBox 5">
            <a:extLst>
              <a:ext uri="{FF2B5EF4-FFF2-40B4-BE49-F238E27FC236}">
                <a16:creationId xmlns:a16="http://schemas.microsoft.com/office/drawing/2014/main" id="{F01B5672-F54C-741F-C527-E3D6B8D90994}"/>
              </a:ext>
            </a:extLst>
          </p:cNvPr>
          <p:cNvSpPr txBox="1"/>
          <p:nvPr/>
        </p:nvSpPr>
        <p:spPr>
          <a:xfrm>
            <a:off x="1517681" y="3604066"/>
            <a:ext cx="2998564"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Disease ~ Age  +                      </a:t>
            </a:r>
            <a:r>
              <a:rPr lang="en-US" dirty="0" err="1">
                <a:latin typeface="Times New Roman" panose="02020603050405020304" pitchFamily="18" charset="0"/>
                <a:cs typeface="Times New Roman" panose="02020603050405020304" pitchFamily="18" charset="0"/>
              </a:rPr>
              <a:t>Alamine_Aminotransferase</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Albumin +   </a:t>
            </a:r>
            <a:r>
              <a:rPr lang="en-US" dirty="0" err="1">
                <a:latin typeface="Times New Roman" panose="02020603050405020304" pitchFamily="18" charset="0"/>
                <a:cs typeface="Times New Roman" panose="02020603050405020304" pitchFamily="18" charset="0"/>
              </a:rPr>
              <a:t>Total_Protiens</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075934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58FB36D-73B3-45EF-8CD4-221CCC8BE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D7835D7-DF12-420F-843A-1C5083D2B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F71DA0-D5E9-8313-D5FB-48D6B34831D8}"/>
              </a:ext>
            </a:extLst>
          </p:cNvPr>
          <p:cNvSpPr>
            <a:spLocks noGrp="1"/>
          </p:cNvSpPr>
          <p:nvPr>
            <p:ph type="title"/>
          </p:nvPr>
        </p:nvSpPr>
        <p:spPr>
          <a:xfrm>
            <a:off x="960120" y="317814"/>
            <a:ext cx="10268712" cy="1700784"/>
          </a:xfrm>
        </p:spPr>
        <p:txBody>
          <a:bodyPr>
            <a:normAutofit/>
          </a:bodyPr>
          <a:lstStyle/>
          <a:p>
            <a:pPr algn="ctr"/>
            <a:r>
              <a:rPr lang="en-US" sz="4400" b="1" i="1" dirty="0">
                <a:latin typeface="Times New Roman" panose="02020603050405020304" pitchFamily="18" charset="0"/>
                <a:cs typeface="Times New Roman" panose="02020603050405020304" pitchFamily="18" charset="0"/>
              </a:rPr>
              <a:t>Dataset – Indian liver patient</a:t>
            </a:r>
            <a:r>
              <a:rPr lang="en-US" sz="4400" i="1" dirty="0"/>
              <a:t> </a:t>
            </a:r>
          </a:p>
        </p:txBody>
      </p:sp>
      <p:sp>
        <p:nvSpPr>
          <p:cNvPr id="3" name="Content Placeholder 2">
            <a:extLst>
              <a:ext uri="{FF2B5EF4-FFF2-40B4-BE49-F238E27FC236}">
                <a16:creationId xmlns:a16="http://schemas.microsoft.com/office/drawing/2014/main" id="{AA9BA0A0-7D7A-4AA5-52AE-C5B96107A683}"/>
              </a:ext>
            </a:extLst>
          </p:cNvPr>
          <p:cNvSpPr>
            <a:spLocks noGrp="1"/>
          </p:cNvSpPr>
          <p:nvPr>
            <p:ph idx="1"/>
          </p:nvPr>
        </p:nvSpPr>
        <p:spPr>
          <a:xfrm>
            <a:off x="669073" y="2430966"/>
            <a:ext cx="6534615" cy="4337823"/>
          </a:xfrm>
        </p:spPr>
        <p:txBody>
          <a:bodyPr anchor="t">
            <a:normAutofit fontScale="92500" lnSpcReduction="10000"/>
          </a:bodyPr>
          <a:lstStyle/>
          <a:p>
            <a:pPr marL="0" indent="0">
              <a:lnSpc>
                <a:spcPct val="91000"/>
              </a:lnSpc>
              <a:buNone/>
            </a:pPr>
            <a:r>
              <a:rPr lang="en-US" sz="1700" dirty="0">
                <a:latin typeface="Times New Roman" panose="02020603050405020304" pitchFamily="18" charset="0"/>
                <a:ea typeface="Calibri"/>
                <a:cs typeface="Times New Roman" panose="02020603050405020304" pitchFamily="18" charset="0"/>
                <a:sym typeface="Calibri"/>
              </a:rPr>
              <a:t>This information came from the repository of machine learning datasets at the University of California, Irvine. This dataset includes the following data fields:</a:t>
            </a:r>
          </a:p>
          <a:p>
            <a:pPr marL="0" indent="0">
              <a:lnSpc>
                <a:spcPct val="91000"/>
              </a:lnSpc>
              <a:buNone/>
            </a:pPr>
            <a:endParaRPr lang="en-US" sz="1700" dirty="0">
              <a:latin typeface="Times New Roman" panose="02020603050405020304" pitchFamily="18" charset="0"/>
              <a:cs typeface="Times New Roman" panose="02020603050405020304" pitchFamily="18" charset="0"/>
              <a:sym typeface="Calibri"/>
            </a:endParaRPr>
          </a:p>
          <a:p>
            <a:pPr marL="0" lvl="0" indent="0" rtl="0">
              <a:lnSpc>
                <a:spcPct val="91000"/>
              </a:lnSpc>
              <a:spcBef>
                <a:spcPts val="0"/>
              </a:spcBef>
              <a:spcAft>
                <a:spcPts val="0"/>
              </a:spcAft>
              <a:buNone/>
            </a:pPr>
            <a:r>
              <a:rPr lang="en-US" sz="1700" b="1" u="sng" dirty="0">
                <a:latin typeface="Times New Roman" panose="02020603050405020304" pitchFamily="18" charset="0"/>
                <a:ea typeface="Calibri"/>
                <a:cs typeface="Times New Roman" panose="02020603050405020304" pitchFamily="18" charset="0"/>
                <a:sym typeface="Calibri"/>
              </a:rPr>
              <a:t>Data Fields:</a:t>
            </a:r>
          </a:p>
          <a:p>
            <a:pPr marL="0" lvl="0" indent="0" rtl="0">
              <a:lnSpc>
                <a:spcPct val="91000"/>
              </a:lnSpc>
              <a:spcBef>
                <a:spcPts val="0"/>
              </a:spcBef>
              <a:spcAft>
                <a:spcPts val="0"/>
              </a:spcAft>
              <a:buNone/>
            </a:pPr>
            <a:endParaRPr lang="en-US" sz="1700" b="1" u="sng" dirty="0">
              <a:latin typeface="Times New Roman" panose="02020603050405020304" pitchFamily="18" charset="0"/>
              <a:ea typeface="Calibri"/>
              <a:cs typeface="Times New Roman" panose="02020603050405020304" pitchFamily="18" charset="0"/>
              <a:sym typeface="Calibri"/>
            </a:endParaRPr>
          </a:p>
          <a:p>
            <a:pPr marL="457200" lvl="0" indent="-304800" rtl="0">
              <a:lnSpc>
                <a:spcPct val="91000"/>
              </a:lnSpc>
              <a:spcBef>
                <a:spcPts val="0"/>
              </a:spcBef>
              <a:spcAft>
                <a:spcPts val="0"/>
              </a:spcAft>
              <a:buSzPts val="1200"/>
              <a:buFont typeface="Calibri"/>
              <a:buChar char="●"/>
            </a:pPr>
            <a:r>
              <a:rPr lang="en-US" sz="1700" dirty="0">
                <a:latin typeface="Times New Roman" panose="02020603050405020304" pitchFamily="18" charset="0"/>
                <a:ea typeface="Calibri"/>
                <a:cs typeface="Times New Roman" panose="02020603050405020304" pitchFamily="18" charset="0"/>
                <a:sym typeface="Calibri"/>
              </a:rPr>
              <a:t>Patient age – age of the patient in years (Integer).</a:t>
            </a:r>
          </a:p>
          <a:p>
            <a:pPr marL="457200" lvl="0" indent="-304800" rtl="0">
              <a:lnSpc>
                <a:spcPct val="91000"/>
              </a:lnSpc>
              <a:spcBef>
                <a:spcPts val="0"/>
              </a:spcBef>
              <a:spcAft>
                <a:spcPts val="0"/>
              </a:spcAft>
              <a:buSzPts val="1200"/>
              <a:buFont typeface="Calibri"/>
              <a:buChar char="●"/>
            </a:pPr>
            <a:r>
              <a:rPr lang="en-US" sz="1700" dirty="0">
                <a:latin typeface="Times New Roman" panose="02020603050405020304" pitchFamily="18" charset="0"/>
                <a:ea typeface="Calibri"/>
                <a:cs typeface="Times New Roman" panose="02020603050405020304" pitchFamily="18" charset="0"/>
                <a:sym typeface="Calibri"/>
              </a:rPr>
              <a:t>Gender – Gender of the patient(Binary – male=1 or female=0).</a:t>
            </a:r>
          </a:p>
          <a:p>
            <a:pPr marL="457200" lvl="0" indent="-304800" rtl="0">
              <a:lnSpc>
                <a:spcPct val="91000"/>
              </a:lnSpc>
              <a:spcBef>
                <a:spcPts val="0"/>
              </a:spcBef>
              <a:spcAft>
                <a:spcPts val="0"/>
              </a:spcAft>
              <a:buSzPts val="1200"/>
              <a:buFont typeface="Calibri"/>
              <a:buChar char="●"/>
            </a:pPr>
            <a:r>
              <a:rPr lang="en-US" sz="1700" dirty="0">
                <a:latin typeface="Times New Roman" panose="02020603050405020304" pitchFamily="18" charset="0"/>
                <a:ea typeface="Calibri"/>
                <a:cs typeface="Times New Roman" panose="02020603050405020304" pitchFamily="18" charset="0"/>
                <a:sym typeface="Calibri"/>
              </a:rPr>
              <a:t>Total Bilirubin– continuous variable.</a:t>
            </a:r>
          </a:p>
          <a:p>
            <a:pPr marL="457200" lvl="0" indent="-304800" rtl="0">
              <a:lnSpc>
                <a:spcPct val="91000"/>
              </a:lnSpc>
              <a:spcBef>
                <a:spcPts val="0"/>
              </a:spcBef>
              <a:spcAft>
                <a:spcPts val="0"/>
              </a:spcAft>
              <a:buSzPts val="1200"/>
              <a:buFont typeface="Calibri"/>
              <a:buChar char="●"/>
            </a:pPr>
            <a:r>
              <a:rPr lang="en-US" sz="1700" dirty="0">
                <a:latin typeface="Times New Roman" panose="02020603050405020304" pitchFamily="18" charset="0"/>
                <a:ea typeface="Calibri"/>
                <a:cs typeface="Times New Roman" panose="02020603050405020304" pitchFamily="18" charset="0"/>
                <a:sym typeface="Calibri"/>
              </a:rPr>
              <a:t>Direct Bilirubin– continuous variable.</a:t>
            </a:r>
          </a:p>
          <a:p>
            <a:pPr marL="457200" lvl="0" indent="-304800" rtl="0">
              <a:lnSpc>
                <a:spcPct val="91000"/>
              </a:lnSpc>
              <a:spcBef>
                <a:spcPts val="0"/>
              </a:spcBef>
              <a:spcAft>
                <a:spcPts val="0"/>
              </a:spcAft>
              <a:buSzPts val="1200"/>
              <a:buFont typeface="Calibri"/>
              <a:buChar char="●"/>
            </a:pPr>
            <a:r>
              <a:rPr lang="en-US" sz="1700" dirty="0">
                <a:effectLst/>
                <a:latin typeface="Times New Roman" panose="02020603050405020304" pitchFamily="18" charset="0"/>
                <a:ea typeface="Times New Roman" panose="02020603050405020304" pitchFamily="18" charset="0"/>
              </a:rPr>
              <a:t>Alkaline Phosphatase</a:t>
            </a:r>
            <a:r>
              <a:rPr lang="en-US" sz="1700" dirty="0">
                <a:latin typeface="Times New Roman" panose="02020603050405020304" pitchFamily="18" charset="0"/>
                <a:ea typeface="Calibri"/>
                <a:cs typeface="Times New Roman" panose="02020603050405020304" pitchFamily="18" charset="0"/>
                <a:sym typeface="Calibri"/>
              </a:rPr>
              <a:t> – Integer.</a:t>
            </a:r>
          </a:p>
          <a:p>
            <a:pPr marL="457200" indent="-304800">
              <a:lnSpc>
                <a:spcPct val="91000"/>
              </a:lnSpc>
              <a:spcBef>
                <a:spcPts val="0"/>
              </a:spcBef>
              <a:buSzPts val="1200"/>
              <a:buFont typeface="Calibri"/>
              <a:buChar char="●"/>
            </a:pPr>
            <a:r>
              <a:rPr lang="en-US" sz="1700" dirty="0" err="1">
                <a:effectLst/>
                <a:latin typeface="Times New Roman" panose="02020603050405020304" pitchFamily="18" charset="0"/>
                <a:ea typeface="Times New Roman" panose="02020603050405020304" pitchFamily="18" charset="0"/>
              </a:rPr>
              <a:t>Alamine</a:t>
            </a:r>
            <a:r>
              <a:rPr lang="en-US" sz="1700" dirty="0">
                <a:effectLst/>
                <a:latin typeface="Times New Roman" panose="02020603050405020304" pitchFamily="18" charset="0"/>
                <a:ea typeface="Times New Roman" panose="02020603050405020304" pitchFamily="18" charset="0"/>
              </a:rPr>
              <a:t> Aminotransferase </a:t>
            </a:r>
            <a:r>
              <a:rPr lang="en-US" sz="1700" dirty="0">
                <a:latin typeface="Times New Roman" panose="02020603050405020304" pitchFamily="18" charset="0"/>
                <a:ea typeface="Calibri"/>
                <a:cs typeface="Times New Roman" panose="02020603050405020304" pitchFamily="18" charset="0"/>
                <a:sym typeface="Calibri"/>
              </a:rPr>
              <a:t>– Integer.</a:t>
            </a:r>
          </a:p>
          <a:p>
            <a:pPr marL="457200" indent="-304800">
              <a:lnSpc>
                <a:spcPct val="91000"/>
              </a:lnSpc>
              <a:spcBef>
                <a:spcPts val="0"/>
              </a:spcBef>
              <a:buSzPts val="1200"/>
              <a:buFont typeface="Calibri"/>
              <a:buChar char="●"/>
            </a:pPr>
            <a:r>
              <a:rPr lang="en-US" sz="1700" dirty="0">
                <a:effectLst/>
                <a:latin typeface="Times New Roman" panose="02020603050405020304" pitchFamily="18" charset="0"/>
                <a:ea typeface="Times New Roman" panose="02020603050405020304" pitchFamily="18" charset="0"/>
              </a:rPr>
              <a:t>Aspartate Aminotransferase </a:t>
            </a:r>
            <a:r>
              <a:rPr lang="en-US" sz="1700" dirty="0">
                <a:latin typeface="Times New Roman" panose="02020603050405020304" pitchFamily="18" charset="0"/>
                <a:ea typeface="Calibri"/>
                <a:cs typeface="Times New Roman" panose="02020603050405020304" pitchFamily="18" charset="0"/>
                <a:sym typeface="Calibri"/>
              </a:rPr>
              <a:t> – Integer.</a:t>
            </a:r>
          </a:p>
          <a:p>
            <a:pPr marL="457200" indent="-304800">
              <a:lnSpc>
                <a:spcPct val="91000"/>
              </a:lnSpc>
              <a:spcBef>
                <a:spcPts val="0"/>
              </a:spcBef>
              <a:buSzPts val="1200"/>
              <a:buFont typeface="Calibri"/>
              <a:buChar char="●"/>
            </a:pPr>
            <a:r>
              <a:rPr lang="en-US" sz="1700" dirty="0">
                <a:effectLst/>
                <a:latin typeface="Times New Roman" panose="02020603050405020304" pitchFamily="18" charset="0"/>
                <a:ea typeface="Times New Roman" panose="02020603050405020304" pitchFamily="18" charset="0"/>
              </a:rPr>
              <a:t>Total Proteins </a:t>
            </a:r>
            <a:r>
              <a:rPr lang="en-US" sz="1700" dirty="0">
                <a:latin typeface="Times New Roman" panose="02020603050405020304" pitchFamily="18" charset="0"/>
                <a:ea typeface="Calibri"/>
                <a:cs typeface="Times New Roman" panose="02020603050405020304" pitchFamily="18" charset="0"/>
                <a:sym typeface="Calibri"/>
              </a:rPr>
              <a:t>– continuous variable.</a:t>
            </a:r>
          </a:p>
          <a:p>
            <a:pPr marL="457200" indent="-304800">
              <a:lnSpc>
                <a:spcPct val="91000"/>
              </a:lnSpc>
              <a:spcBef>
                <a:spcPts val="0"/>
              </a:spcBef>
              <a:buSzPts val="1200"/>
              <a:buFont typeface="Calibri"/>
              <a:buChar char="●"/>
            </a:pPr>
            <a:r>
              <a:rPr lang="en-US" sz="1700" dirty="0">
                <a:effectLst/>
                <a:latin typeface="Times New Roman" panose="02020603050405020304" pitchFamily="18" charset="0"/>
                <a:ea typeface="Times New Roman" panose="02020603050405020304" pitchFamily="18" charset="0"/>
              </a:rPr>
              <a:t>Albumin </a:t>
            </a:r>
            <a:r>
              <a:rPr lang="en-US" sz="1700" dirty="0">
                <a:latin typeface="Times New Roman" panose="02020603050405020304" pitchFamily="18" charset="0"/>
                <a:ea typeface="Calibri"/>
                <a:cs typeface="Times New Roman" panose="02020603050405020304" pitchFamily="18" charset="0"/>
                <a:sym typeface="Calibri"/>
              </a:rPr>
              <a:t>– continuous variable.</a:t>
            </a:r>
          </a:p>
          <a:p>
            <a:pPr marL="457200" lvl="0" indent="-304800" rtl="0">
              <a:lnSpc>
                <a:spcPct val="91000"/>
              </a:lnSpc>
              <a:spcBef>
                <a:spcPts val="0"/>
              </a:spcBef>
              <a:spcAft>
                <a:spcPts val="0"/>
              </a:spcAft>
              <a:buSzPts val="1200"/>
              <a:buFont typeface="Calibri"/>
              <a:buChar char="●"/>
            </a:pPr>
            <a:r>
              <a:rPr lang="en-US" sz="1700" dirty="0">
                <a:effectLst/>
                <a:latin typeface="Times New Roman" panose="02020603050405020304" pitchFamily="18" charset="0"/>
                <a:ea typeface="Times New Roman" panose="02020603050405020304" pitchFamily="18" charset="0"/>
              </a:rPr>
              <a:t>Albumin and Globulin Ratio</a:t>
            </a:r>
            <a:r>
              <a:rPr lang="en-US" sz="1700" dirty="0">
                <a:latin typeface="Times New Roman" panose="02020603050405020304" pitchFamily="18" charset="0"/>
                <a:ea typeface="Calibri"/>
                <a:cs typeface="Times New Roman" panose="02020603050405020304" pitchFamily="18" charset="0"/>
                <a:sym typeface="Calibri"/>
              </a:rPr>
              <a:t> – continuous variable.</a:t>
            </a:r>
          </a:p>
          <a:p>
            <a:pPr marL="457200" lvl="0" indent="-304800" rtl="0">
              <a:lnSpc>
                <a:spcPct val="91000"/>
              </a:lnSpc>
              <a:spcBef>
                <a:spcPts val="0"/>
              </a:spcBef>
              <a:spcAft>
                <a:spcPts val="0"/>
              </a:spcAft>
              <a:buSzPts val="1200"/>
              <a:buFont typeface="Calibri"/>
              <a:buChar char="●"/>
            </a:pPr>
            <a:r>
              <a:rPr lang="en-US" sz="1700" dirty="0">
                <a:latin typeface="Times New Roman" panose="02020603050405020304" pitchFamily="18" charset="0"/>
                <a:ea typeface="Calibri"/>
                <a:cs typeface="Times New Roman" panose="02020603050405020304" pitchFamily="18" charset="0"/>
                <a:sym typeface="Calibri"/>
              </a:rPr>
              <a:t>Disease – (</a:t>
            </a:r>
            <a:r>
              <a:rPr lang="en-US" sz="1700" dirty="0">
                <a:effectLst/>
                <a:latin typeface="Times New Roman" panose="02020603050405020304" pitchFamily="18" charset="0"/>
                <a:ea typeface="Times New Roman" panose="02020603050405020304" pitchFamily="18" charset="0"/>
              </a:rPr>
              <a:t>1 = patient with liver disease, 0 = no disease).</a:t>
            </a:r>
            <a:endParaRPr lang="en-US" sz="1700" dirty="0">
              <a:latin typeface="Times New Roman" panose="02020603050405020304" pitchFamily="18" charset="0"/>
              <a:ea typeface="Calibri"/>
              <a:cs typeface="Times New Roman" panose="02020603050405020304" pitchFamily="18" charset="0"/>
              <a:sym typeface="Calibri"/>
            </a:endParaRPr>
          </a:p>
          <a:p>
            <a:pPr>
              <a:lnSpc>
                <a:spcPct val="91000"/>
              </a:lnSpc>
            </a:pPr>
            <a:endParaRPr lang="en-US" sz="1200" dirty="0"/>
          </a:p>
        </p:txBody>
      </p:sp>
      <p:pic>
        <p:nvPicPr>
          <p:cNvPr id="16" name="Graphic 15" descr="Database">
            <a:extLst>
              <a:ext uri="{FF2B5EF4-FFF2-40B4-BE49-F238E27FC236}">
                <a16:creationId xmlns:a16="http://schemas.microsoft.com/office/drawing/2014/main" id="{7A9DF554-408A-2220-5526-E793FB01CB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57175" y="2852382"/>
            <a:ext cx="3364792" cy="3364792"/>
          </a:xfrm>
          <a:prstGeom prst="rect">
            <a:avLst/>
          </a:prstGeom>
        </p:spPr>
      </p:pic>
    </p:spTree>
    <p:extLst>
      <p:ext uri="{BB962C8B-B14F-4D97-AF65-F5344CB8AC3E}">
        <p14:creationId xmlns:p14="http://schemas.microsoft.com/office/powerpoint/2010/main" val="3055019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33FC4-99D1-420B-A4D1-BCB0F5417CBF}"/>
              </a:ext>
            </a:extLst>
          </p:cNvPr>
          <p:cNvSpPr>
            <a:spLocks noGrp="1"/>
          </p:cNvSpPr>
          <p:nvPr>
            <p:ph type="title"/>
          </p:nvPr>
        </p:nvSpPr>
        <p:spPr>
          <a:xfrm>
            <a:off x="268743" y="418175"/>
            <a:ext cx="11718817" cy="1700784"/>
          </a:xfrm>
        </p:spPr>
        <p:txBody>
          <a:bodyPr>
            <a:noAutofit/>
          </a:bodyPr>
          <a:lstStyle/>
          <a:p>
            <a:pPr algn="ctr"/>
            <a:r>
              <a:rPr lang="en-US" sz="2400" b="1" i="1" dirty="0">
                <a:latin typeface="Times New Roman" panose="02020603050405020304" pitchFamily="18" charset="0"/>
                <a:cs typeface="Times New Roman" panose="02020603050405020304" pitchFamily="18" charset="0"/>
              </a:rPr>
              <a:t>Neural network with </a:t>
            </a:r>
            <a:r>
              <a:rPr lang="en-US" sz="2400" b="1" i="1" dirty="0">
                <a:solidFill>
                  <a:srgbClr val="FFC000"/>
                </a:solidFill>
                <a:latin typeface="Times New Roman" panose="02020603050405020304" pitchFamily="18" charset="0"/>
                <a:cs typeface="Times New Roman" panose="02020603050405020304" pitchFamily="18" charset="0"/>
              </a:rPr>
              <a:t>1</a:t>
            </a:r>
            <a:r>
              <a:rPr lang="en-US" sz="2400" b="1" i="1" dirty="0">
                <a:latin typeface="Times New Roman" panose="02020603050405020304" pitchFamily="18" charset="0"/>
                <a:cs typeface="Times New Roman" panose="02020603050405020304" pitchFamily="18" charset="0"/>
              </a:rPr>
              <a:t> hidden layer</a:t>
            </a:r>
          </a:p>
        </p:txBody>
      </p:sp>
      <p:sp>
        <p:nvSpPr>
          <p:cNvPr id="6" name="TextBox 5">
            <a:extLst>
              <a:ext uri="{FF2B5EF4-FFF2-40B4-BE49-F238E27FC236}">
                <a16:creationId xmlns:a16="http://schemas.microsoft.com/office/drawing/2014/main" id="{F01B5672-F54C-741F-C527-E3D6B8D90994}"/>
              </a:ext>
            </a:extLst>
          </p:cNvPr>
          <p:cNvSpPr txBox="1"/>
          <p:nvPr/>
        </p:nvSpPr>
        <p:spPr>
          <a:xfrm>
            <a:off x="1517681" y="3604066"/>
            <a:ext cx="2998564" cy="646331"/>
          </a:xfrm>
          <a:prstGeom prst="rect">
            <a:avLst/>
          </a:prstGeom>
          <a:noFill/>
        </p:spPr>
        <p:txBody>
          <a:bodyPr wrap="square">
            <a:spAutoFit/>
          </a:bodyPr>
          <a:lstStyle/>
          <a:p>
            <a:pPr marL="285750" indent="-285750">
              <a:buFont typeface="Arial" panose="020B0604020202020204" pitchFamily="34" charset="0"/>
              <a:buChar char="•"/>
            </a:pPr>
            <a:r>
              <a:rPr lang="en-US" b="1" i="1" dirty="0">
                <a:solidFill>
                  <a:srgbClr val="00B050"/>
                </a:solidFill>
                <a:latin typeface="Times New Roman" panose="02020603050405020304" pitchFamily="18" charset="0"/>
                <a:cs typeface="Times New Roman" panose="02020603050405020304" pitchFamily="18" charset="0"/>
              </a:rPr>
              <a:t>Hidden Layer:1</a:t>
            </a:r>
          </a:p>
          <a:p>
            <a:pPr marL="285750" indent="-285750">
              <a:buFont typeface="Arial" panose="020B0604020202020204" pitchFamily="34" charset="0"/>
              <a:buChar char="•"/>
            </a:pPr>
            <a:r>
              <a:rPr lang="en-US" b="1" i="1" dirty="0">
                <a:solidFill>
                  <a:srgbClr val="00B050"/>
                </a:solidFill>
                <a:latin typeface="Times New Roman" panose="02020603050405020304" pitchFamily="18" charset="0"/>
                <a:cs typeface="Times New Roman" panose="02020603050405020304" pitchFamily="18" charset="0"/>
              </a:rPr>
              <a:t>Accuracy : 0.308</a:t>
            </a:r>
          </a:p>
        </p:txBody>
      </p:sp>
      <p:pic>
        <p:nvPicPr>
          <p:cNvPr id="3" name="Picture 2" descr="A diagram of a network&#10;&#10;Description automatically generated with medium confidence">
            <a:extLst>
              <a:ext uri="{FF2B5EF4-FFF2-40B4-BE49-F238E27FC236}">
                <a16:creationId xmlns:a16="http://schemas.microsoft.com/office/drawing/2014/main" id="{539196D8-4352-18F5-3F81-5968E14F4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806" y="2274849"/>
            <a:ext cx="7118194" cy="4583151"/>
          </a:xfrm>
          <a:prstGeom prst="rect">
            <a:avLst/>
          </a:prstGeom>
        </p:spPr>
      </p:pic>
    </p:spTree>
    <p:extLst>
      <p:ext uri="{BB962C8B-B14F-4D97-AF65-F5344CB8AC3E}">
        <p14:creationId xmlns:p14="http://schemas.microsoft.com/office/powerpoint/2010/main" val="2092087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33FC4-99D1-420B-A4D1-BCB0F5417CBF}"/>
              </a:ext>
            </a:extLst>
          </p:cNvPr>
          <p:cNvSpPr>
            <a:spLocks noGrp="1"/>
          </p:cNvSpPr>
          <p:nvPr>
            <p:ph type="title"/>
          </p:nvPr>
        </p:nvSpPr>
        <p:spPr>
          <a:xfrm>
            <a:off x="268743" y="418175"/>
            <a:ext cx="11718817" cy="1700784"/>
          </a:xfrm>
        </p:spPr>
        <p:txBody>
          <a:bodyPr>
            <a:noAutofit/>
          </a:bodyPr>
          <a:lstStyle/>
          <a:p>
            <a:pPr algn="ctr"/>
            <a:r>
              <a:rPr lang="en-US" sz="2400" b="1" i="1" dirty="0">
                <a:latin typeface="Times New Roman" panose="02020603050405020304" pitchFamily="18" charset="0"/>
                <a:cs typeface="Times New Roman" panose="02020603050405020304" pitchFamily="18" charset="0"/>
              </a:rPr>
              <a:t>Neural network with </a:t>
            </a:r>
            <a:r>
              <a:rPr lang="en-US" sz="2400" b="1" i="1" dirty="0">
                <a:solidFill>
                  <a:srgbClr val="FFC000"/>
                </a:solidFill>
                <a:latin typeface="Times New Roman" panose="02020603050405020304" pitchFamily="18" charset="0"/>
                <a:cs typeface="Times New Roman" panose="02020603050405020304" pitchFamily="18" charset="0"/>
              </a:rPr>
              <a:t>2</a:t>
            </a:r>
            <a:r>
              <a:rPr lang="en-US" sz="2400" b="1" i="1" dirty="0">
                <a:latin typeface="Times New Roman" panose="02020603050405020304" pitchFamily="18" charset="0"/>
                <a:cs typeface="Times New Roman" panose="02020603050405020304" pitchFamily="18" charset="0"/>
              </a:rPr>
              <a:t> hidden layers</a:t>
            </a:r>
          </a:p>
        </p:txBody>
      </p:sp>
      <p:sp>
        <p:nvSpPr>
          <p:cNvPr id="6" name="TextBox 5">
            <a:extLst>
              <a:ext uri="{FF2B5EF4-FFF2-40B4-BE49-F238E27FC236}">
                <a16:creationId xmlns:a16="http://schemas.microsoft.com/office/drawing/2014/main" id="{F01B5672-F54C-741F-C527-E3D6B8D90994}"/>
              </a:ext>
            </a:extLst>
          </p:cNvPr>
          <p:cNvSpPr txBox="1"/>
          <p:nvPr/>
        </p:nvSpPr>
        <p:spPr>
          <a:xfrm>
            <a:off x="1517681" y="3604066"/>
            <a:ext cx="2998564" cy="646331"/>
          </a:xfrm>
          <a:prstGeom prst="rect">
            <a:avLst/>
          </a:prstGeom>
          <a:noFill/>
        </p:spPr>
        <p:txBody>
          <a:bodyPr wrap="square">
            <a:spAutoFit/>
          </a:bodyPr>
          <a:lstStyle/>
          <a:p>
            <a:pPr marL="285750" indent="-285750">
              <a:buFont typeface="Arial" panose="020B0604020202020204" pitchFamily="34" charset="0"/>
              <a:buChar char="•"/>
            </a:pPr>
            <a:r>
              <a:rPr lang="en-US" b="1" i="1" dirty="0">
                <a:solidFill>
                  <a:srgbClr val="00B050"/>
                </a:solidFill>
                <a:latin typeface="Times New Roman" panose="02020603050405020304" pitchFamily="18" charset="0"/>
                <a:cs typeface="Times New Roman" panose="02020603050405020304" pitchFamily="18" charset="0"/>
              </a:rPr>
              <a:t>Hidden Layer:1</a:t>
            </a:r>
          </a:p>
          <a:p>
            <a:pPr marL="285750" indent="-285750">
              <a:buFont typeface="Arial" panose="020B0604020202020204" pitchFamily="34" charset="0"/>
              <a:buChar char="•"/>
            </a:pPr>
            <a:r>
              <a:rPr lang="en-US" b="1" i="1" dirty="0">
                <a:solidFill>
                  <a:srgbClr val="00B050"/>
                </a:solidFill>
                <a:latin typeface="Times New Roman" panose="02020603050405020304" pitchFamily="18" charset="0"/>
                <a:cs typeface="Times New Roman" panose="02020603050405020304" pitchFamily="18" charset="0"/>
              </a:rPr>
              <a:t>Accuracy : 0.691</a:t>
            </a:r>
          </a:p>
        </p:txBody>
      </p:sp>
      <p:pic>
        <p:nvPicPr>
          <p:cNvPr id="5" name="Picture 4" descr="A diagram of a network&#10;&#10;Description automatically generated">
            <a:extLst>
              <a:ext uri="{FF2B5EF4-FFF2-40B4-BE49-F238E27FC236}">
                <a16:creationId xmlns:a16="http://schemas.microsoft.com/office/drawing/2014/main" id="{3EEA750F-C992-3022-CFA8-09C502E07F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5024" y="2266372"/>
            <a:ext cx="7396975" cy="4591628"/>
          </a:xfrm>
          <a:prstGeom prst="rect">
            <a:avLst/>
          </a:prstGeom>
        </p:spPr>
      </p:pic>
    </p:spTree>
    <p:extLst>
      <p:ext uri="{BB962C8B-B14F-4D97-AF65-F5344CB8AC3E}">
        <p14:creationId xmlns:p14="http://schemas.microsoft.com/office/powerpoint/2010/main" val="4028813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33FC4-99D1-420B-A4D1-BCB0F5417CBF}"/>
              </a:ext>
            </a:extLst>
          </p:cNvPr>
          <p:cNvSpPr>
            <a:spLocks noGrp="1"/>
          </p:cNvSpPr>
          <p:nvPr>
            <p:ph type="title"/>
          </p:nvPr>
        </p:nvSpPr>
        <p:spPr>
          <a:xfrm>
            <a:off x="268743" y="418175"/>
            <a:ext cx="11718817" cy="1700784"/>
          </a:xfrm>
        </p:spPr>
        <p:txBody>
          <a:bodyPr>
            <a:noAutofit/>
          </a:bodyPr>
          <a:lstStyle/>
          <a:p>
            <a:pPr algn="ctr"/>
            <a:r>
              <a:rPr lang="en-US" sz="2400" b="1" i="1" dirty="0">
                <a:latin typeface="Times New Roman" panose="02020603050405020304" pitchFamily="18" charset="0"/>
                <a:cs typeface="Times New Roman" panose="02020603050405020304" pitchFamily="18" charset="0"/>
              </a:rPr>
              <a:t>Neural network with </a:t>
            </a:r>
            <a:r>
              <a:rPr lang="en-US" sz="2400" b="1" i="1" dirty="0">
                <a:solidFill>
                  <a:srgbClr val="FFC000"/>
                </a:solidFill>
                <a:latin typeface="Times New Roman" panose="02020603050405020304" pitchFamily="18" charset="0"/>
                <a:cs typeface="Times New Roman" panose="02020603050405020304" pitchFamily="18" charset="0"/>
              </a:rPr>
              <a:t>3</a:t>
            </a:r>
            <a:r>
              <a:rPr lang="en-US" sz="2400" b="1" i="1" dirty="0">
                <a:latin typeface="Times New Roman" panose="02020603050405020304" pitchFamily="18" charset="0"/>
                <a:cs typeface="Times New Roman" panose="02020603050405020304" pitchFamily="18" charset="0"/>
              </a:rPr>
              <a:t> hidden layers</a:t>
            </a:r>
          </a:p>
        </p:txBody>
      </p:sp>
      <p:sp>
        <p:nvSpPr>
          <p:cNvPr id="6" name="TextBox 5">
            <a:extLst>
              <a:ext uri="{FF2B5EF4-FFF2-40B4-BE49-F238E27FC236}">
                <a16:creationId xmlns:a16="http://schemas.microsoft.com/office/drawing/2014/main" id="{F01B5672-F54C-741F-C527-E3D6B8D90994}"/>
              </a:ext>
            </a:extLst>
          </p:cNvPr>
          <p:cNvSpPr txBox="1"/>
          <p:nvPr/>
        </p:nvSpPr>
        <p:spPr>
          <a:xfrm>
            <a:off x="1818764" y="3604067"/>
            <a:ext cx="2998564" cy="646331"/>
          </a:xfrm>
          <a:prstGeom prst="rect">
            <a:avLst/>
          </a:prstGeom>
          <a:noFill/>
        </p:spPr>
        <p:txBody>
          <a:bodyPr wrap="square">
            <a:spAutoFit/>
          </a:bodyPr>
          <a:lstStyle/>
          <a:p>
            <a:pPr marL="285750" indent="-285750">
              <a:buFont typeface="Arial" panose="020B0604020202020204" pitchFamily="34" charset="0"/>
              <a:buChar char="•"/>
            </a:pPr>
            <a:r>
              <a:rPr lang="en-US" b="1" i="1" dirty="0">
                <a:solidFill>
                  <a:srgbClr val="00B050"/>
                </a:solidFill>
                <a:latin typeface="Times New Roman" panose="02020603050405020304" pitchFamily="18" charset="0"/>
                <a:cs typeface="Times New Roman" panose="02020603050405020304" pitchFamily="18" charset="0"/>
              </a:rPr>
              <a:t>Hidden Layer:1</a:t>
            </a:r>
          </a:p>
          <a:p>
            <a:pPr marL="285750" indent="-285750">
              <a:buFont typeface="Arial" panose="020B0604020202020204" pitchFamily="34" charset="0"/>
              <a:buChar char="•"/>
            </a:pPr>
            <a:r>
              <a:rPr lang="en-US" b="1" i="1" dirty="0">
                <a:solidFill>
                  <a:srgbClr val="00B050"/>
                </a:solidFill>
                <a:latin typeface="Times New Roman" panose="02020603050405020304" pitchFamily="18" charset="0"/>
                <a:cs typeface="Times New Roman" panose="02020603050405020304" pitchFamily="18" charset="0"/>
              </a:rPr>
              <a:t>Accuracy : 0.708</a:t>
            </a:r>
          </a:p>
        </p:txBody>
      </p:sp>
      <p:pic>
        <p:nvPicPr>
          <p:cNvPr id="3" name="Picture 2" descr="A diagram of a network&#10;&#10;Description automatically generated">
            <a:extLst>
              <a:ext uri="{FF2B5EF4-FFF2-40B4-BE49-F238E27FC236}">
                <a16:creationId xmlns:a16="http://schemas.microsoft.com/office/drawing/2014/main" id="{28CA95DB-F2D2-EEB1-6FBA-A021870E3D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6761" y="2263698"/>
            <a:ext cx="6605239" cy="4594302"/>
          </a:xfrm>
          <a:prstGeom prst="rect">
            <a:avLst/>
          </a:prstGeom>
        </p:spPr>
      </p:pic>
    </p:spTree>
    <p:extLst>
      <p:ext uri="{BB962C8B-B14F-4D97-AF65-F5344CB8AC3E}">
        <p14:creationId xmlns:p14="http://schemas.microsoft.com/office/powerpoint/2010/main" val="2568622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urquoise drawing pin on a pink background">
            <a:extLst>
              <a:ext uri="{FF2B5EF4-FFF2-40B4-BE49-F238E27FC236}">
                <a16:creationId xmlns:a16="http://schemas.microsoft.com/office/drawing/2014/main" id="{A21FD5A2-FFA7-9C28-E6B2-5E3C54877E53}"/>
              </a:ext>
            </a:extLst>
          </p:cNvPr>
          <p:cNvPicPr>
            <a:picLocks noChangeAspect="1"/>
          </p:cNvPicPr>
          <p:nvPr/>
        </p:nvPicPr>
        <p:blipFill rotWithShape="1">
          <a:blip r:embed="rId3"/>
          <a:srcRect t="15710" r="-1" b="-1"/>
          <a:stretch/>
        </p:blipFill>
        <p:spPr>
          <a:xfrm>
            <a:off x="-1" y="10"/>
            <a:ext cx="12188952" cy="6857990"/>
          </a:xfrm>
          <a:prstGeom prst="rect">
            <a:avLst/>
          </a:prstGeom>
        </p:spPr>
      </p:pic>
      <p:sp>
        <p:nvSpPr>
          <p:cNvPr id="20" name="Rectangle 19">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664432"/>
            <a:ext cx="6096000"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6C58DC-0453-0E2F-4191-98A255C4A673}"/>
              </a:ext>
            </a:extLst>
          </p:cNvPr>
          <p:cNvSpPr>
            <a:spLocks noGrp="1"/>
          </p:cNvSpPr>
          <p:nvPr>
            <p:ph type="title"/>
          </p:nvPr>
        </p:nvSpPr>
        <p:spPr>
          <a:xfrm>
            <a:off x="6677023" y="990599"/>
            <a:ext cx="4857751" cy="1563989"/>
          </a:xfrm>
        </p:spPr>
        <p:txBody>
          <a:bodyPr vert="horz" lIns="91440" tIns="45720" rIns="91440" bIns="45720" rtlCol="0" anchor="ctr">
            <a:normAutofit/>
          </a:bodyPr>
          <a:lstStyle/>
          <a:p>
            <a:pPr algn="ctr"/>
            <a:r>
              <a:rPr lang="en-US" sz="4000" b="1" i="1" kern="1200" cap="all" spc="120" baseline="0" dirty="0">
                <a:solidFill>
                  <a:schemeClr val="bg1"/>
                </a:solidFill>
                <a:latin typeface="+mj-lt"/>
                <a:ea typeface="+mj-ea"/>
                <a:cs typeface="+mj-cs"/>
              </a:rPr>
              <a:t>Summary of neural networks</a:t>
            </a:r>
          </a:p>
        </p:txBody>
      </p:sp>
      <p:sp>
        <p:nvSpPr>
          <p:cNvPr id="22" name="Rectangle 21">
            <a:extLst>
              <a:ext uri="{FF2B5EF4-FFF2-40B4-BE49-F238E27FC236}">
                <a16:creationId xmlns:a16="http://schemas.microsoft.com/office/drawing/2014/main" id="{4815D795-EBA0-4245-89F8-B45948168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2727295"/>
            <a:ext cx="6096000" cy="345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C1817B8-A563-2196-2C81-D46105BEA6C7}"/>
              </a:ext>
            </a:extLst>
          </p:cNvPr>
          <p:cNvSpPr txBox="1"/>
          <p:nvPr/>
        </p:nvSpPr>
        <p:spPr>
          <a:xfrm>
            <a:off x="6350620" y="3071909"/>
            <a:ext cx="5184154" cy="1264517"/>
          </a:xfrm>
          <a:prstGeom prst="rect">
            <a:avLst/>
          </a:prstGeom>
        </p:spPr>
        <p:txBody>
          <a:bodyPr vert="horz" lIns="91440" tIns="45720" rIns="91440" bIns="45720" rtlCol="0">
            <a:normAutofit/>
          </a:bodyPr>
          <a:lstStyle/>
          <a:p>
            <a:pPr algn="just">
              <a:lnSpc>
                <a:spcPct val="101000"/>
              </a:lnSpc>
              <a:spcAft>
                <a:spcPts val="600"/>
              </a:spcAft>
            </a:pPr>
            <a:r>
              <a:rPr lang="en-US" b="1" i="1" spc="50" dirty="0">
                <a:latin typeface="Times New Roman" panose="02020603050405020304" pitchFamily="18" charset="0"/>
                <a:cs typeface="Times New Roman" panose="02020603050405020304" pitchFamily="18" charset="0"/>
              </a:rPr>
              <a:t>Neural Network using all Variables:</a:t>
            </a:r>
          </a:p>
          <a:p>
            <a:pPr algn="just">
              <a:lnSpc>
                <a:spcPct val="101000"/>
              </a:lnSpc>
              <a:spcAft>
                <a:spcPts val="600"/>
              </a:spcAft>
            </a:pPr>
            <a:r>
              <a:rPr lang="en-US" spc="50" dirty="0">
                <a:latin typeface="Times New Roman" panose="02020603050405020304" pitchFamily="18" charset="0"/>
                <a:cs typeface="Times New Roman" panose="02020603050405020304" pitchFamily="18" charset="0"/>
              </a:rPr>
              <a:t>The accuracy of Neural Network model with all 3 hidden nodes is same with an accuracy of 30.85%.</a:t>
            </a:r>
          </a:p>
        </p:txBody>
      </p:sp>
      <p:sp>
        <p:nvSpPr>
          <p:cNvPr id="12" name="TextBox 11">
            <a:extLst>
              <a:ext uri="{FF2B5EF4-FFF2-40B4-BE49-F238E27FC236}">
                <a16:creationId xmlns:a16="http://schemas.microsoft.com/office/drawing/2014/main" id="{765DF0E2-4A65-EFA0-BEC8-6061747849B9}"/>
              </a:ext>
            </a:extLst>
          </p:cNvPr>
          <p:cNvSpPr txBox="1"/>
          <p:nvPr/>
        </p:nvSpPr>
        <p:spPr>
          <a:xfrm>
            <a:off x="6350620" y="4286802"/>
            <a:ext cx="5347009" cy="1200329"/>
          </a:xfrm>
          <a:prstGeom prst="rect">
            <a:avLst/>
          </a:prstGeom>
          <a:noFill/>
        </p:spPr>
        <p:txBody>
          <a:bodyPr wrap="square">
            <a:spAutoFit/>
          </a:bodyPr>
          <a:lstStyle/>
          <a:p>
            <a:pPr algn="just"/>
            <a:r>
              <a:rPr lang="en-IN" b="1" i="1" dirty="0">
                <a:latin typeface="Times New Roman" panose="02020603050405020304" pitchFamily="18" charset="0"/>
                <a:cs typeface="Times New Roman" panose="02020603050405020304" pitchFamily="18" charset="0"/>
              </a:rPr>
              <a:t>Neural Network using Significant Variables:</a:t>
            </a: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accuracy of NN using 1 hidden node is 30.85%.</a:t>
            </a: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accuracy of NN using 2 hidden nodes is 69.1%.</a:t>
            </a: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accuracy of NN using 3 hidden nodes is 70.8%.</a:t>
            </a:r>
          </a:p>
        </p:txBody>
      </p:sp>
    </p:spTree>
    <p:extLst>
      <p:ext uri="{BB962C8B-B14F-4D97-AF65-F5344CB8AC3E}">
        <p14:creationId xmlns:p14="http://schemas.microsoft.com/office/powerpoint/2010/main" val="3528731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ed pencils inside a pencil holder which is on top of a wood table">
            <a:extLst>
              <a:ext uri="{FF2B5EF4-FFF2-40B4-BE49-F238E27FC236}">
                <a16:creationId xmlns:a16="http://schemas.microsoft.com/office/drawing/2014/main" id="{F5BB29EA-3232-E810-694E-3035B99967DC}"/>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CB98331E-6CDC-406E-B820-9B97E9B9B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3326"/>
            <a:ext cx="12191999" cy="5627414"/>
          </a:xfrm>
          <a:prstGeom prst="rect">
            <a:avLst/>
          </a:prstGeom>
          <a:gradFill flip="none" rotWithShape="1">
            <a:gsLst>
              <a:gs pos="0">
                <a:schemeClr val="tx1">
                  <a:alpha val="0"/>
                </a:schemeClr>
              </a:gs>
              <a:gs pos="50000">
                <a:schemeClr val="tx1">
                  <a:alpha val="56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994AF8-BD77-8419-2739-335ECA860971}"/>
              </a:ext>
            </a:extLst>
          </p:cNvPr>
          <p:cNvSpPr>
            <a:spLocks noGrp="1"/>
          </p:cNvSpPr>
          <p:nvPr>
            <p:ph type="title"/>
          </p:nvPr>
        </p:nvSpPr>
        <p:spPr>
          <a:xfrm>
            <a:off x="960438" y="1486894"/>
            <a:ext cx="10267950" cy="2684004"/>
          </a:xfrm>
        </p:spPr>
        <p:txBody>
          <a:bodyPr vert="horz" lIns="91440" tIns="45720" rIns="91440" bIns="45720" rtlCol="0" anchor="b">
            <a:normAutofit/>
          </a:bodyPr>
          <a:lstStyle/>
          <a:p>
            <a:pPr algn="ctr"/>
            <a:r>
              <a:rPr lang="en-US" sz="8000" b="1" i="1" dirty="0">
                <a:solidFill>
                  <a:srgbClr val="FFFFFF"/>
                </a:solidFill>
                <a:latin typeface="Times New Roman" panose="02020603050405020304" pitchFamily="18" charset="0"/>
                <a:cs typeface="Times New Roman" panose="02020603050405020304" pitchFamily="18" charset="0"/>
              </a:rPr>
              <a:t>Lessons learned</a:t>
            </a:r>
          </a:p>
        </p:txBody>
      </p:sp>
    </p:spTree>
    <p:extLst>
      <p:ext uri="{BB962C8B-B14F-4D97-AF65-F5344CB8AC3E}">
        <p14:creationId xmlns:p14="http://schemas.microsoft.com/office/powerpoint/2010/main" val="3927904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Rectangle 3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ontent Placeholder 3">
            <a:extLst>
              <a:ext uri="{FF2B5EF4-FFF2-40B4-BE49-F238E27FC236}">
                <a16:creationId xmlns:a16="http://schemas.microsoft.com/office/drawing/2014/main" id="{ACADC810-F2B4-7E9B-0C10-440B5DA0063C}"/>
              </a:ext>
            </a:extLst>
          </p:cNvPr>
          <p:cNvSpPr>
            <a:spLocks noGrp="1"/>
          </p:cNvSpPr>
          <p:nvPr>
            <p:ph sz="half" idx="2"/>
          </p:nvPr>
        </p:nvSpPr>
        <p:spPr>
          <a:xfrm>
            <a:off x="245328" y="758285"/>
            <a:ext cx="5720574" cy="5865540"/>
          </a:xfrm>
        </p:spPr>
        <p:txBody>
          <a:bodyPr vert="horz" lIns="91440" tIns="45720" rIns="91440" bIns="45720" rtlCol="0" anchor="t">
            <a:normAutofit/>
          </a:bodyPr>
          <a:lstStyle/>
          <a:p>
            <a:pPr marL="285750" indent="-285750" algn="just">
              <a:lnSpc>
                <a:spcPct val="91000"/>
              </a:lnSpc>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C</a:t>
            </a:r>
            <a:r>
              <a:rPr lang="en-US" sz="1600" dirty="0">
                <a:solidFill>
                  <a:schemeClr val="bg1"/>
                </a:solidFill>
                <a:effectLst/>
                <a:latin typeface="Times New Roman" panose="02020603050405020304" pitchFamily="18" charset="0"/>
                <a:cs typeface="Times New Roman" panose="02020603050405020304" pitchFamily="18" charset="0"/>
              </a:rPr>
              <a:t>orrelation analysis provided insights into the linear relationships between variables, Specifically, it helped identify which variables had stronger correlations with the disease outcome.</a:t>
            </a:r>
          </a:p>
          <a:p>
            <a:pPr marL="285750" indent="-285750" algn="just">
              <a:lnSpc>
                <a:spcPct val="91000"/>
              </a:lnSpc>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L</a:t>
            </a:r>
            <a:r>
              <a:rPr lang="en-US" sz="1600" dirty="0">
                <a:solidFill>
                  <a:schemeClr val="bg1"/>
                </a:solidFill>
                <a:effectLst/>
                <a:latin typeface="Times New Roman" panose="02020603050405020304" pitchFamily="18" charset="0"/>
                <a:cs typeface="Times New Roman" panose="02020603050405020304" pitchFamily="18" charset="0"/>
              </a:rPr>
              <a:t>ogistic regression (logit) considers these relationships in the context of predicting the binary outcome (disease status) and can account for non-linear associations and interactions between variables which may not necessarily align with correlation strengths.</a:t>
            </a:r>
          </a:p>
          <a:p>
            <a:pPr marL="285750" indent="-285750" algn="just">
              <a:lnSpc>
                <a:spcPct val="91000"/>
              </a:lnSpc>
              <a:buFont typeface="Arial" panose="020B0604020202020204" pitchFamily="34" charset="0"/>
              <a:buChar char="•"/>
            </a:pPr>
            <a:r>
              <a:rPr lang="en-US" sz="1600" dirty="0">
                <a:solidFill>
                  <a:schemeClr val="bg1"/>
                </a:solidFill>
                <a:effectLst/>
                <a:latin typeface="Times New Roman" panose="02020603050405020304" pitchFamily="18" charset="0"/>
                <a:cs typeface="Times New Roman" panose="02020603050405020304" pitchFamily="18" charset="0"/>
              </a:rPr>
              <a:t>For Example, The coefficient for </a:t>
            </a:r>
            <a:r>
              <a:rPr lang="en-US" sz="1600" dirty="0" err="1">
                <a:solidFill>
                  <a:schemeClr val="bg1"/>
                </a:solidFill>
                <a:effectLst/>
                <a:latin typeface="Times New Roman" panose="02020603050405020304" pitchFamily="18" charset="0"/>
                <a:cs typeface="Times New Roman" panose="02020603050405020304" pitchFamily="18" charset="0"/>
              </a:rPr>
              <a:t>Total_Protiens</a:t>
            </a:r>
            <a:r>
              <a:rPr lang="en-US" sz="1600" dirty="0">
                <a:solidFill>
                  <a:schemeClr val="bg1"/>
                </a:solidFill>
                <a:effectLst/>
                <a:latin typeface="Times New Roman" panose="02020603050405020304" pitchFamily="18" charset="0"/>
                <a:cs typeface="Times New Roman" panose="02020603050405020304" pitchFamily="18" charset="0"/>
              </a:rPr>
              <a:t> is 0.5752. This means that for each one-unit increase in </a:t>
            </a:r>
            <a:r>
              <a:rPr lang="en-US" sz="1600" dirty="0" err="1">
                <a:solidFill>
                  <a:schemeClr val="bg1"/>
                </a:solidFill>
                <a:effectLst/>
                <a:latin typeface="Times New Roman" panose="02020603050405020304" pitchFamily="18" charset="0"/>
                <a:cs typeface="Times New Roman" panose="02020603050405020304" pitchFamily="18" charset="0"/>
              </a:rPr>
              <a:t>Total_Protiens</a:t>
            </a:r>
            <a:r>
              <a:rPr lang="en-US" sz="1600" dirty="0">
                <a:solidFill>
                  <a:schemeClr val="bg1"/>
                </a:solidFill>
                <a:effectLst/>
                <a:latin typeface="Times New Roman" panose="02020603050405020304" pitchFamily="18" charset="0"/>
                <a:cs typeface="Times New Roman" panose="02020603050405020304" pitchFamily="18" charset="0"/>
              </a:rPr>
              <a:t>, the log-odds of having the disease increase by 0.5752 which is given by Logit, whereas correlation between Proteins and Disease is -0.033.</a:t>
            </a: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91000"/>
              </a:lnSpc>
              <a:buFont typeface="Arial" panose="020B0604020202020204" pitchFamily="34" charset="0"/>
              <a:buChar char="•"/>
            </a:pPr>
            <a:r>
              <a:rPr lang="en-US" sz="1600" dirty="0">
                <a:solidFill>
                  <a:schemeClr val="bg1"/>
                </a:solidFill>
                <a:effectLst/>
                <a:latin typeface="Times New Roman" panose="02020603050405020304" pitchFamily="18" charset="0"/>
                <a:cs typeface="Times New Roman" panose="02020603050405020304" pitchFamily="18" charset="0"/>
              </a:rPr>
              <a:t>In summary, while correlation analysis provides valuable insights into the relationships between variables, logistic regression (or logit models) offers a more comprehensive approach to modeling binary outcomes, taking into account non-linear relationships, multicollinearity, and variable selection. Both approaches complement each other and contribute to a better understanding of the data and the predictive modeling process.</a:t>
            </a:r>
          </a:p>
          <a:p>
            <a:pPr>
              <a:lnSpc>
                <a:spcPct val="91000"/>
              </a:lnSpc>
            </a:pPr>
            <a:endParaRPr lang="en-US" sz="1000" dirty="0">
              <a:solidFill>
                <a:schemeClr val="bg1"/>
              </a:solidFill>
            </a:endParaRPr>
          </a:p>
        </p:txBody>
      </p:sp>
      <p:pic>
        <p:nvPicPr>
          <p:cNvPr id="5" name="Content Placeholder 4" descr="A screenshot of a computer&#10;&#10;Description automatically generated">
            <a:extLst>
              <a:ext uri="{FF2B5EF4-FFF2-40B4-BE49-F238E27FC236}">
                <a16:creationId xmlns:a16="http://schemas.microsoft.com/office/drawing/2014/main" id="{0A89B94A-720D-BF99-0E92-326918054387}"/>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43"/>
          <a:stretch/>
        </p:blipFill>
        <p:spPr>
          <a:xfrm>
            <a:off x="6094474" y="758284"/>
            <a:ext cx="6094474" cy="4984595"/>
          </a:xfrm>
          <a:prstGeom prst="rect">
            <a:avLst/>
          </a:prstGeom>
        </p:spPr>
      </p:pic>
    </p:spTree>
    <p:extLst>
      <p:ext uri="{BB962C8B-B14F-4D97-AF65-F5344CB8AC3E}">
        <p14:creationId xmlns:p14="http://schemas.microsoft.com/office/powerpoint/2010/main" val="4121912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Head with Gears">
            <a:extLst>
              <a:ext uri="{FF2B5EF4-FFF2-40B4-BE49-F238E27FC236}">
                <a16:creationId xmlns:a16="http://schemas.microsoft.com/office/drawing/2014/main" id="{5631B0BC-9FBD-DF1F-26BC-B4E005791A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1376" y="3025348"/>
            <a:ext cx="2583716" cy="2583716"/>
          </a:xfrm>
          <a:prstGeom prst="rect">
            <a:avLst/>
          </a:prstGeom>
        </p:spPr>
      </p:pic>
      <p:sp>
        <p:nvSpPr>
          <p:cNvPr id="3" name="TextBox 2">
            <a:extLst>
              <a:ext uri="{FF2B5EF4-FFF2-40B4-BE49-F238E27FC236}">
                <a16:creationId xmlns:a16="http://schemas.microsoft.com/office/drawing/2014/main" id="{FAB8CB1E-7E3B-5C0F-A03B-E594C5EF9AF0}"/>
              </a:ext>
            </a:extLst>
          </p:cNvPr>
          <p:cNvSpPr txBox="1"/>
          <p:nvPr/>
        </p:nvSpPr>
        <p:spPr>
          <a:xfrm>
            <a:off x="3490332" y="2264990"/>
            <a:ext cx="8229601" cy="4470348"/>
          </a:xfrm>
          <a:prstGeom prst="rect">
            <a:avLst/>
          </a:prstGeom>
        </p:spPr>
        <p:txBody>
          <a:bodyPr vert="horz" lIns="91440" tIns="45720" rIns="91440" bIns="45720" rtlCol="0" anchor="ctr">
            <a:normAutofit fontScale="92500" lnSpcReduction="10000"/>
          </a:bodyPr>
          <a:lstStyle/>
          <a:p>
            <a:pPr algn="just">
              <a:lnSpc>
                <a:spcPct val="91000"/>
              </a:lnSpc>
              <a:spcAft>
                <a:spcPts val="600"/>
              </a:spcAft>
            </a:pPr>
            <a:r>
              <a:rPr lang="en-US" sz="1400" spc="50" dirty="0">
                <a:latin typeface="Times New Roman" panose="02020603050405020304" pitchFamily="18" charset="0"/>
                <a:cs typeface="Times New Roman" panose="02020603050405020304" pitchFamily="18" charset="0"/>
              </a:rPr>
              <a:t>W</a:t>
            </a:r>
            <a:r>
              <a:rPr lang="en-US" sz="1400" spc="50" dirty="0">
                <a:effectLst/>
                <a:latin typeface="Times New Roman" panose="02020603050405020304" pitchFamily="18" charset="0"/>
                <a:cs typeface="Times New Roman" panose="02020603050405020304" pitchFamily="18" charset="0"/>
              </a:rPr>
              <a:t>e can observe the predictive accuracies of the neural networks for each configuration:</a:t>
            </a:r>
          </a:p>
          <a:p>
            <a:pPr marL="0" indent="0" algn="just">
              <a:lnSpc>
                <a:spcPct val="91000"/>
              </a:lnSpc>
              <a:spcAft>
                <a:spcPts val="600"/>
              </a:spcAft>
              <a:buNone/>
            </a:pPr>
            <a:r>
              <a:rPr lang="en-US" sz="1400" spc="50" dirty="0">
                <a:effectLst/>
                <a:latin typeface="Times New Roman" panose="02020603050405020304" pitchFamily="18" charset="0"/>
                <a:cs typeface="Times New Roman" panose="02020603050405020304" pitchFamily="18" charset="0"/>
              </a:rPr>
              <a:t>1. Neural networks with all explanatory variables:</a:t>
            </a:r>
          </a:p>
          <a:p>
            <a:pPr algn="just">
              <a:lnSpc>
                <a:spcPct val="91000"/>
              </a:lnSpc>
              <a:spcAft>
                <a:spcPts val="600"/>
              </a:spcAft>
            </a:pPr>
            <a:r>
              <a:rPr lang="en-US" sz="1400" spc="50" dirty="0">
                <a:effectLst/>
                <a:latin typeface="Times New Roman" panose="02020603050405020304" pitchFamily="18" charset="0"/>
                <a:cs typeface="Times New Roman" panose="02020603050405020304" pitchFamily="18" charset="0"/>
              </a:rPr>
              <a:t>   - Hidden Layer Nodes: 1</a:t>
            </a:r>
            <a:r>
              <a:rPr lang="en-US" sz="1400" spc="50" dirty="0">
                <a:latin typeface="Times New Roman" panose="02020603050405020304" pitchFamily="18" charset="0"/>
                <a:cs typeface="Times New Roman" panose="02020603050405020304" pitchFamily="18" charset="0"/>
              </a:rPr>
              <a:t> -</a:t>
            </a:r>
            <a:r>
              <a:rPr lang="en-US" sz="1400" spc="50" dirty="0">
                <a:effectLst/>
                <a:latin typeface="Times New Roman" panose="02020603050405020304" pitchFamily="18" charset="0"/>
                <a:cs typeface="Times New Roman" panose="02020603050405020304" pitchFamily="18" charset="0"/>
              </a:rPr>
              <a:t> Predictive Accuracy: 0.385</a:t>
            </a:r>
          </a:p>
          <a:p>
            <a:pPr algn="just">
              <a:lnSpc>
                <a:spcPct val="91000"/>
              </a:lnSpc>
              <a:spcAft>
                <a:spcPts val="600"/>
              </a:spcAft>
            </a:pPr>
            <a:r>
              <a:rPr lang="en-US" sz="1400" spc="50" dirty="0">
                <a:effectLst/>
                <a:latin typeface="Times New Roman" panose="02020603050405020304" pitchFamily="18" charset="0"/>
                <a:cs typeface="Times New Roman" panose="02020603050405020304" pitchFamily="18" charset="0"/>
              </a:rPr>
              <a:t>   - Hidden Layer Nodes: 2</a:t>
            </a:r>
            <a:r>
              <a:rPr lang="en-US" sz="1400" spc="50" dirty="0">
                <a:latin typeface="Times New Roman" panose="02020603050405020304" pitchFamily="18" charset="0"/>
                <a:cs typeface="Times New Roman" panose="02020603050405020304" pitchFamily="18" charset="0"/>
              </a:rPr>
              <a:t> </a:t>
            </a:r>
            <a:r>
              <a:rPr lang="en-US" sz="1400" spc="50" dirty="0">
                <a:effectLst/>
                <a:latin typeface="Times New Roman" panose="02020603050405020304" pitchFamily="18" charset="0"/>
                <a:cs typeface="Times New Roman" panose="02020603050405020304" pitchFamily="18" charset="0"/>
              </a:rPr>
              <a:t>- Predictive Accuracy: 0.385</a:t>
            </a:r>
          </a:p>
          <a:p>
            <a:pPr algn="just">
              <a:lnSpc>
                <a:spcPct val="91000"/>
              </a:lnSpc>
              <a:spcAft>
                <a:spcPts val="600"/>
              </a:spcAft>
            </a:pPr>
            <a:r>
              <a:rPr lang="en-US" sz="1400" spc="50" dirty="0">
                <a:effectLst/>
                <a:latin typeface="Times New Roman" panose="02020603050405020304" pitchFamily="18" charset="0"/>
                <a:cs typeface="Times New Roman" panose="02020603050405020304" pitchFamily="18" charset="0"/>
              </a:rPr>
              <a:t>   - Hidden Layer Nodes: 3  - Predictive Accuracy: 0.385</a:t>
            </a:r>
          </a:p>
          <a:p>
            <a:pPr marL="0" indent="0" algn="just">
              <a:lnSpc>
                <a:spcPct val="91000"/>
              </a:lnSpc>
              <a:spcAft>
                <a:spcPts val="600"/>
              </a:spcAft>
              <a:buNone/>
            </a:pPr>
            <a:r>
              <a:rPr lang="en-US" sz="1400" spc="50" dirty="0">
                <a:effectLst/>
                <a:latin typeface="Times New Roman" panose="02020603050405020304" pitchFamily="18" charset="0"/>
                <a:cs typeface="Times New Roman" panose="02020603050405020304" pitchFamily="18" charset="0"/>
              </a:rPr>
              <a:t>2. Neural networks with only significant explanatory variables:</a:t>
            </a:r>
          </a:p>
          <a:p>
            <a:pPr algn="just">
              <a:lnSpc>
                <a:spcPct val="91000"/>
              </a:lnSpc>
              <a:spcAft>
                <a:spcPts val="600"/>
              </a:spcAft>
            </a:pPr>
            <a:r>
              <a:rPr lang="en-US" sz="1400" spc="50" dirty="0">
                <a:effectLst/>
                <a:latin typeface="Times New Roman" panose="02020603050405020304" pitchFamily="18" charset="0"/>
                <a:cs typeface="Times New Roman" panose="02020603050405020304" pitchFamily="18" charset="0"/>
              </a:rPr>
              <a:t>   - Hidden Layer Nodes: 1 - Predictive Accuracy: 0.385</a:t>
            </a:r>
          </a:p>
          <a:p>
            <a:pPr algn="just">
              <a:lnSpc>
                <a:spcPct val="91000"/>
              </a:lnSpc>
              <a:spcAft>
                <a:spcPts val="600"/>
              </a:spcAft>
            </a:pPr>
            <a:r>
              <a:rPr lang="en-US" sz="1400" spc="50" dirty="0">
                <a:effectLst/>
                <a:latin typeface="Times New Roman" panose="02020603050405020304" pitchFamily="18" charset="0"/>
                <a:cs typeface="Times New Roman" panose="02020603050405020304" pitchFamily="18" charset="0"/>
              </a:rPr>
              <a:t>   - Hidden Layer Nodes: 2  - Predictive Accuracy: 0.691</a:t>
            </a:r>
          </a:p>
          <a:p>
            <a:pPr algn="just">
              <a:lnSpc>
                <a:spcPct val="91000"/>
              </a:lnSpc>
              <a:spcAft>
                <a:spcPts val="600"/>
              </a:spcAft>
            </a:pPr>
            <a:r>
              <a:rPr lang="en-US" sz="1400" spc="50" dirty="0">
                <a:effectLst/>
                <a:latin typeface="Times New Roman" panose="02020603050405020304" pitchFamily="18" charset="0"/>
                <a:cs typeface="Times New Roman" panose="02020603050405020304" pitchFamily="18" charset="0"/>
              </a:rPr>
              <a:t>   - Hidden Layer Nodes: 3</a:t>
            </a:r>
            <a:r>
              <a:rPr lang="en-US" sz="1400" spc="50" dirty="0">
                <a:latin typeface="Times New Roman" panose="02020603050405020304" pitchFamily="18" charset="0"/>
                <a:cs typeface="Times New Roman" panose="02020603050405020304" pitchFamily="18" charset="0"/>
              </a:rPr>
              <a:t> </a:t>
            </a:r>
            <a:r>
              <a:rPr lang="en-US" sz="1400" spc="50" dirty="0">
                <a:effectLst/>
                <a:latin typeface="Times New Roman" panose="02020603050405020304" pitchFamily="18" charset="0"/>
                <a:cs typeface="Times New Roman" panose="02020603050405020304" pitchFamily="18" charset="0"/>
              </a:rPr>
              <a:t>- Predictive Accuracy: 0.708</a:t>
            </a:r>
          </a:p>
          <a:p>
            <a:pPr marL="0" indent="0" algn="just">
              <a:lnSpc>
                <a:spcPct val="91000"/>
              </a:lnSpc>
              <a:spcAft>
                <a:spcPts val="600"/>
              </a:spcAft>
              <a:buNone/>
            </a:pPr>
            <a:endParaRPr lang="en-US" sz="1400" spc="50" dirty="0">
              <a:latin typeface="Times New Roman" panose="02020603050405020304" pitchFamily="18" charset="0"/>
              <a:cs typeface="Times New Roman" panose="02020603050405020304" pitchFamily="18" charset="0"/>
            </a:endParaRPr>
          </a:p>
          <a:p>
            <a:pPr algn="just">
              <a:lnSpc>
                <a:spcPct val="91000"/>
              </a:lnSpc>
              <a:spcAft>
                <a:spcPts val="600"/>
              </a:spcAft>
            </a:pPr>
            <a:r>
              <a:rPr lang="en-US" sz="1400" spc="50" dirty="0">
                <a:latin typeface="Times New Roman" panose="02020603050405020304" pitchFamily="18" charset="0"/>
                <a:cs typeface="Times New Roman" panose="02020603050405020304" pitchFamily="18" charset="0"/>
              </a:rPr>
              <a:t>T</a:t>
            </a:r>
            <a:r>
              <a:rPr lang="en-US" sz="1400" spc="50" dirty="0">
                <a:effectLst/>
                <a:latin typeface="Times New Roman" panose="02020603050405020304" pitchFamily="18" charset="0"/>
                <a:cs typeface="Times New Roman" panose="02020603050405020304" pitchFamily="18" charset="0"/>
              </a:rPr>
              <a:t>he model's performance did not improve with additional hidden layer nodes for the neural networks with all explanatory variables across different numbers of hidden layer nodes (1, 2, and 3).  </a:t>
            </a:r>
          </a:p>
          <a:p>
            <a:pPr algn="just">
              <a:lnSpc>
                <a:spcPct val="91000"/>
              </a:lnSpc>
              <a:spcAft>
                <a:spcPts val="600"/>
              </a:spcAft>
            </a:pPr>
            <a:endParaRPr lang="en-US" sz="1400" spc="50" dirty="0">
              <a:effectLst/>
              <a:latin typeface="Times New Roman" panose="02020603050405020304" pitchFamily="18" charset="0"/>
              <a:cs typeface="Times New Roman" panose="02020603050405020304" pitchFamily="18" charset="0"/>
            </a:endParaRPr>
          </a:p>
          <a:p>
            <a:pPr algn="just">
              <a:lnSpc>
                <a:spcPct val="91000"/>
              </a:lnSpc>
              <a:spcAft>
                <a:spcPts val="600"/>
              </a:spcAft>
            </a:pPr>
            <a:r>
              <a:rPr lang="en-US" sz="1400" spc="50" dirty="0">
                <a:latin typeface="Times New Roman" panose="02020603050405020304" pitchFamily="18" charset="0"/>
                <a:cs typeface="Times New Roman" panose="02020603050405020304" pitchFamily="18" charset="0"/>
              </a:rPr>
              <a:t>P</a:t>
            </a:r>
            <a:r>
              <a:rPr lang="en-US" sz="1400" spc="50" dirty="0">
                <a:effectLst/>
                <a:latin typeface="Times New Roman" panose="02020603050405020304" pitchFamily="18" charset="0"/>
                <a:cs typeface="Times New Roman" panose="02020603050405020304" pitchFamily="18" charset="0"/>
              </a:rPr>
              <a:t>redictive accuracies for the neural networks trained on significant variables are higher than those trained on all explanatory variables, particularly for hidden layer nodes 2 and 3.</a:t>
            </a:r>
          </a:p>
          <a:p>
            <a:pPr algn="just">
              <a:lnSpc>
                <a:spcPct val="91000"/>
              </a:lnSpc>
              <a:spcAft>
                <a:spcPts val="600"/>
              </a:spcAft>
            </a:pPr>
            <a:endParaRPr lang="en-US" sz="1400" spc="50" dirty="0">
              <a:effectLst/>
              <a:latin typeface="Times New Roman" panose="02020603050405020304" pitchFamily="18" charset="0"/>
              <a:cs typeface="Times New Roman" panose="02020603050405020304" pitchFamily="18" charset="0"/>
            </a:endParaRPr>
          </a:p>
          <a:p>
            <a:pPr algn="just">
              <a:lnSpc>
                <a:spcPct val="91000"/>
              </a:lnSpc>
              <a:spcAft>
                <a:spcPts val="600"/>
              </a:spcAft>
            </a:pPr>
            <a:r>
              <a:rPr lang="en-US" sz="1400" spc="50" dirty="0">
                <a:effectLst/>
                <a:latin typeface="Times New Roman" panose="02020603050405020304" pitchFamily="18" charset="0"/>
                <a:cs typeface="Times New Roman" panose="02020603050405020304" pitchFamily="18" charset="0"/>
              </a:rPr>
              <a:t>we can conclude that the logistic regression model using only significant variables helped in identifying a better neural network configuration, as evidenced by the higher predictive accuracies compared to using all explanatory variables. Specifically, the neural network with 3 hidden layer nodes achieved the highest predictive accuracy when trained on significant variables.</a:t>
            </a:r>
          </a:p>
        </p:txBody>
      </p:sp>
      <p:sp>
        <p:nvSpPr>
          <p:cNvPr id="6" name="TextBox 5">
            <a:extLst>
              <a:ext uri="{FF2B5EF4-FFF2-40B4-BE49-F238E27FC236}">
                <a16:creationId xmlns:a16="http://schemas.microsoft.com/office/drawing/2014/main" id="{ED3F736C-A7EA-96EA-49BA-6C127971103E}"/>
              </a:ext>
            </a:extLst>
          </p:cNvPr>
          <p:cNvSpPr txBox="1"/>
          <p:nvPr/>
        </p:nvSpPr>
        <p:spPr>
          <a:xfrm>
            <a:off x="691376" y="1132494"/>
            <a:ext cx="10682868" cy="523220"/>
          </a:xfrm>
          <a:prstGeom prst="rect">
            <a:avLst/>
          </a:prstGeom>
          <a:noFill/>
        </p:spPr>
        <p:txBody>
          <a:bodyPr wrap="square">
            <a:spAutoFit/>
          </a:bodyPr>
          <a:lstStyle/>
          <a:p>
            <a:pPr algn="ctr"/>
            <a:r>
              <a:rPr lang="en-US" sz="2800" b="1" i="1" kern="1200" cap="all" spc="120" baseline="0" dirty="0">
                <a:solidFill>
                  <a:schemeClr val="bg1"/>
                </a:solidFill>
                <a:latin typeface="Times New Roman" panose="02020603050405020304" pitchFamily="18" charset="0"/>
                <a:cs typeface="Times New Roman" panose="02020603050405020304" pitchFamily="18" charset="0"/>
              </a:rPr>
              <a:t>What did we learn after analysis?</a:t>
            </a:r>
            <a:endParaRPr lang="en-US" sz="2800" dirty="0"/>
          </a:p>
        </p:txBody>
      </p:sp>
    </p:spTree>
    <p:extLst>
      <p:ext uri="{BB962C8B-B14F-4D97-AF65-F5344CB8AC3E}">
        <p14:creationId xmlns:p14="http://schemas.microsoft.com/office/powerpoint/2010/main" val="512218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2F9B1C2-7D20-4F91-A660-197C98B9A3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39445"/>
            <a:ext cx="6114985" cy="2298326"/>
          </a:xfrm>
          <a:prstGeom prst="rect">
            <a:avLst/>
          </a:prstGeom>
          <a:solidFill>
            <a:schemeClr val="tx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C0BF64-04C8-285A-6ECB-F28E2C749913}"/>
              </a:ext>
            </a:extLst>
          </p:cNvPr>
          <p:cNvSpPr>
            <a:spLocks noGrp="1"/>
          </p:cNvSpPr>
          <p:nvPr>
            <p:ph type="title"/>
          </p:nvPr>
        </p:nvSpPr>
        <p:spPr>
          <a:xfrm>
            <a:off x="434898" y="2100845"/>
            <a:ext cx="5195455" cy="1975527"/>
          </a:xfrm>
        </p:spPr>
        <p:txBody>
          <a:bodyPr vert="horz" lIns="91440" tIns="45720" rIns="91440" bIns="45720" rtlCol="0" anchor="ctr">
            <a:normAutofit/>
          </a:bodyPr>
          <a:lstStyle/>
          <a:p>
            <a:r>
              <a:rPr lang="en-US" sz="6000" b="1" i="1" dirty="0">
                <a:latin typeface="Times New Roman" panose="02020603050405020304" pitchFamily="18" charset="0"/>
                <a:cs typeface="Times New Roman" panose="02020603050405020304" pitchFamily="18" charset="0"/>
              </a:rPr>
              <a:t>thank you</a:t>
            </a:r>
          </a:p>
        </p:txBody>
      </p:sp>
      <p:sp useBgFill="1">
        <p:nvSpPr>
          <p:cNvPr id="15" name="Rectangle 14">
            <a:extLst>
              <a:ext uri="{FF2B5EF4-FFF2-40B4-BE49-F238E27FC236}">
                <a16:creationId xmlns:a16="http://schemas.microsoft.com/office/drawing/2014/main" id="{A89C4E6E-ECA4-40E5-A54E-13E92B678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237771"/>
            <a:ext cx="6114982" cy="809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Smiling Face with No Fill">
            <a:extLst>
              <a:ext uri="{FF2B5EF4-FFF2-40B4-BE49-F238E27FC236}">
                <a16:creationId xmlns:a16="http://schemas.microsoft.com/office/drawing/2014/main" id="{E5135245-17B4-46A1-68FE-9194B67815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450" y="1169425"/>
            <a:ext cx="4519149" cy="4519149"/>
          </a:xfrm>
          <a:prstGeom prst="rect">
            <a:avLst/>
          </a:prstGeom>
        </p:spPr>
      </p:pic>
    </p:spTree>
    <p:extLst>
      <p:ext uri="{BB962C8B-B14F-4D97-AF65-F5344CB8AC3E}">
        <p14:creationId xmlns:p14="http://schemas.microsoft.com/office/powerpoint/2010/main" val="437273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F5011F34-F84B-8E03-40C9-18B1A2799E95}"/>
              </a:ext>
            </a:extLst>
          </p:cNvPr>
          <p:cNvPicPr>
            <a:picLocks noChangeAspect="1"/>
          </p:cNvPicPr>
          <p:nvPr/>
        </p:nvPicPr>
        <p:blipFill rotWithShape="1">
          <a:blip r:embed="rId2"/>
          <a:srcRect t="1510" b="14220"/>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5816E978-1809-4EE5-9DFC-90ECA301A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13E15D-E717-946B-7FA6-AE7CB52C9BC2}"/>
              </a:ext>
            </a:extLst>
          </p:cNvPr>
          <p:cNvSpPr>
            <a:spLocks noGrp="1"/>
          </p:cNvSpPr>
          <p:nvPr>
            <p:ph type="title"/>
          </p:nvPr>
        </p:nvSpPr>
        <p:spPr>
          <a:xfrm>
            <a:off x="961644" y="2753200"/>
            <a:ext cx="10268712" cy="1550896"/>
          </a:xfrm>
        </p:spPr>
        <p:txBody>
          <a:bodyPr vert="horz" lIns="91440" tIns="45720" rIns="91440" bIns="45720" rtlCol="0" anchor="b">
            <a:normAutofit/>
          </a:bodyPr>
          <a:lstStyle/>
          <a:p>
            <a:pPr algn="ctr"/>
            <a:r>
              <a:rPr lang="en-US" sz="8800" b="1" i="1" dirty="0">
                <a:solidFill>
                  <a:srgbClr val="FFFFFF"/>
                </a:solidFill>
                <a:latin typeface="Times New Roman" panose="02020603050405020304" pitchFamily="18" charset="0"/>
                <a:cs typeface="Times New Roman" panose="02020603050405020304" pitchFamily="18" charset="0"/>
              </a:rPr>
              <a:t>visualizations</a:t>
            </a:r>
          </a:p>
        </p:txBody>
      </p:sp>
    </p:spTree>
    <p:extLst>
      <p:ext uri="{BB962C8B-B14F-4D97-AF65-F5344CB8AC3E}">
        <p14:creationId xmlns:p14="http://schemas.microsoft.com/office/powerpoint/2010/main" val="3156377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E27CBDD7-6A01-4B3F-B16A-F50305427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43467 w 12192000"/>
              <a:gd name="connsiteY0" fmla="*/ 640822 h 6858000"/>
              <a:gd name="connsiteX1" fmla="*/ 643467 w 12192000"/>
              <a:gd name="connsiteY1" fmla="*/ 6217178 h 6858000"/>
              <a:gd name="connsiteX2" fmla="*/ 11548533 w 12192000"/>
              <a:gd name="connsiteY2" fmla="*/ 6217178 h 6858000"/>
              <a:gd name="connsiteX3" fmla="*/ 11548533 w 12192000"/>
              <a:gd name="connsiteY3" fmla="*/ 640822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43467" y="640822"/>
                </a:moveTo>
                <a:lnTo>
                  <a:pt x="643467" y="6217178"/>
                </a:lnTo>
                <a:lnTo>
                  <a:pt x="11548533" y="6217178"/>
                </a:lnTo>
                <a:lnTo>
                  <a:pt x="11548533" y="640822"/>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A collage of graphs&#10;&#10;Description automatically generated">
            <a:extLst>
              <a:ext uri="{FF2B5EF4-FFF2-40B4-BE49-F238E27FC236}">
                <a16:creationId xmlns:a16="http://schemas.microsoft.com/office/drawing/2014/main" id="{C9B05FC0-E542-6CE4-1E4F-DD49705E7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470" y="707763"/>
            <a:ext cx="9235310" cy="4432949"/>
          </a:xfrm>
          <a:prstGeom prst="rect">
            <a:avLst/>
          </a:prstGeom>
        </p:spPr>
      </p:pic>
      <p:sp>
        <p:nvSpPr>
          <p:cNvPr id="6" name="TextBox 5">
            <a:extLst>
              <a:ext uri="{FF2B5EF4-FFF2-40B4-BE49-F238E27FC236}">
                <a16:creationId xmlns:a16="http://schemas.microsoft.com/office/drawing/2014/main" id="{C7169FC6-2205-25B5-DE91-02A1FEAD49BA}"/>
              </a:ext>
            </a:extLst>
          </p:cNvPr>
          <p:cNvSpPr txBox="1"/>
          <p:nvPr/>
        </p:nvSpPr>
        <p:spPr>
          <a:xfrm>
            <a:off x="1739590" y="5140712"/>
            <a:ext cx="8463775" cy="590931"/>
          </a:xfrm>
          <a:prstGeom prst="rect">
            <a:avLst/>
          </a:prstGeom>
          <a:noFill/>
        </p:spPr>
        <p:txBody>
          <a:bodyPr wrap="square">
            <a:spAutoFit/>
          </a:bodyPr>
          <a:lstStyle/>
          <a:p>
            <a:pPr marL="57150" algn="just">
              <a:lnSpc>
                <a:spcPct val="90000"/>
              </a:lnSpc>
              <a:spcAft>
                <a:spcPts val="600"/>
              </a:spcAft>
            </a:pPr>
            <a:r>
              <a:rPr lang="en-US" sz="1800" dirty="0">
                <a:latin typeface="Times New Roman" panose="02020603050405020304" pitchFamily="18" charset="0"/>
                <a:cs typeface="Times New Roman" panose="02020603050405020304" pitchFamily="18" charset="0"/>
              </a:rPr>
              <a:t>The scatterplot matrix depicts the overall view of relationship between all the continuous variables and the dependent variable(Disease).</a:t>
            </a:r>
          </a:p>
        </p:txBody>
      </p:sp>
    </p:spTree>
    <p:extLst>
      <p:ext uri="{BB962C8B-B14F-4D97-AF65-F5344CB8AC3E}">
        <p14:creationId xmlns:p14="http://schemas.microsoft.com/office/powerpoint/2010/main" val="821034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E27CBDD7-6A01-4B3F-B16A-F50305427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43467 w 12192000"/>
              <a:gd name="connsiteY0" fmla="*/ 640822 h 6858000"/>
              <a:gd name="connsiteX1" fmla="*/ 643467 w 12192000"/>
              <a:gd name="connsiteY1" fmla="*/ 6217178 h 6858000"/>
              <a:gd name="connsiteX2" fmla="*/ 11548533 w 12192000"/>
              <a:gd name="connsiteY2" fmla="*/ 6217178 h 6858000"/>
              <a:gd name="connsiteX3" fmla="*/ 11548533 w 12192000"/>
              <a:gd name="connsiteY3" fmla="*/ 640822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43467" y="640822"/>
                </a:moveTo>
                <a:lnTo>
                  <a:pt x="643467" y="6217178"/>
                </a:lnTo>
                <a:lnTo>
                  <a:pt x="11548533" y="6217178"/>
                </a:lnTo>
                <a:lnTo>
                  <a:pt x="11548533" y="640822"/>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87E9B841-E58D-D527-9A25-A669C50D4B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842" y="676686"/>
            <a:ext cx="8772315" cy="5504627"/>
          </a:xfrm>
          <a:prstGeom prst="rect">
            <a:avLst/>
          </a:prstGeom>
        </p:spPr>
      </p:pic>
    </p:spTree>
    <p:extLst>
      <p:ext uri="{BB962C8B-B14F-4D97-AF65-F5344CB8AC3E}">
        <p14:creationId xmlns:p14="http://schemas.microsoft.com/office/powerpoint/2010/main" val="3616388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36E7BC3-4372-7207-CF55-C59F253B9F17}"/>
              </a:ext>
            </a:extLst>
          </p:cNvPr>
          <p:cNvSpPr txBox="1"/>
          <p:nvPr/>
        </p:nvSpPr>
        <p:spPr>
          <a:xfrm>
            <a:off x="655159" y="479503"/>
            <a:ext cx="4884234" cy="4527395"/>
          </a:xfrm>
          <a:prstGeom prst="rect">
            <a:avLst/>
          </a:prstGeom>
        </p:spPr>
        <p:txBody>
          <a:bodyPr vert="horz" lIns="91440" tIns="45720" rIns="91440" bIns="45720" rtlCol="0" anchor="t">
            <a:normAutofit/>
          </a:bodyPr>
          <a:lstStyle/>
          <a:p>
            <a:pPr>
              <a:lnSpc>
                <a:spcPct val="101000"/>
              </a:lnSpc>
              <a:spcAft>
                <a:spcPts val="600"/>
              </a:spcAft>
            </a:pPr>
            <a:endParaRPr lang="en-US" spc="50" dirty="0">
              <a:solidFill>
                <a:schemeClr val="bg1"/>
              </a:solidFill>
            </a:endParaRPr>
          </a:p>
          <a:p>
            <a:pPr>
              <a:lnSpc>
                <a:spcPct val="101000"/>
              </a:lnSpc>
              <a:spcAft>
                <a:spcPts val="600"/>
              </a:spcAft>
            </a:pPr>
            <a:endParaRPr lang="en-US" spc="50" dirty="0">
              <a:solidFill>
                <a:schemeClr val="bg1"/>
              </a:solidFill>
            </a:endParaRPr>
          </a:p>
          <a:p>
            <a:pPr>
              <a:lnSpc>
                <a:spcPct val="101000"/>
              </a:lnSpc>
              <a:spcAft>
                <a:spcPts val="600"/>
              </a:spcAft>
            </a:pPr>
            <a:endParaRPr lang="en-US" spc="50" dirty="0">
              <a:solidFill>
                <a:schemeClr val="bg1"/>
              </a:solidFill>
            </a:endParaRPr>
          </a:p>
          <a:p>
            <a:pPr>
              <a:lnSpc>
                <a:spcPct val="101000"/>
              </a:lnSpc>
              <a:spcAft>
                <a:spcPts val="600"/>
              </a:spcAft>
            </a:pPr>
            <a:endParaRPr lang="en-US" spc="50" dirty="0">
              <a:solidFill>
                <a:schemeClr val="bg1"/>
              </a:solidFill>
            </a:endParaRPr>
          </a:p>
          <a:p>
            <a:pPr marL="285750" indent="-285750" algn="just">
              <a:lnSpc>
                <a:spcPct val="101000"/>
              </a:lnSpc>
              <a:spcAft>
                <a:spcPts val="600"/>
              </a:spcAft>
              <a:buFont typeface="Arial" panose="020B0604020202020204" pitchFamily="34" charset="0"/>
              <a:buChar char="•"/>
            </a:pPr>
            <a:r>
              <a:rPr lang="en-US" spc="50" dirty="0">
                <a:solidFill>
                  <a:schemeClr val="bg1"/>
                </a:solidFill>
                <a:latin typeface="Times New Roman" panose="02020603050405020304" pitchFamily="18" charset="0"/>
                <a:cs typeface="Times New Roman" panose="02020603050405020304" pitchFamily="18" charset="0"/>
              </a:rPr>
              <a:t>This is a scatter plot graphing the relationship between two variables: Total Bilirubin on the x-axis and Direct Bilirubin on the y-axis.</a:t>
            </a:r>
          </a:p>
          <a:p>
            <a:pPr algn="just">
              <a:lnSpc>
                <a:spcPct val="101000"/>
              </a:lnSpc>
              <a:spcAft>
                <a:spcPts val="600"/>
              </a:spcAft>
            </a:pPr>
            <a:endParaRPr lang="en-US" spc="5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01000"/>
              </a:lnSpc>
              <a:spcAft>
                <a:spcPts val="600"/>
              </a:spcAft>
              <a:buFont typeface="Arial" panose="020B0604020202020204" pitchFamily="34" charset="0"/>
              <a:buChar char="•"/>
            </a:pPr>
            <a:r>
              <a:rPr lang="en-US" spc="50" dirty="0">
                <a:solidFill>
                  <a:schemeClr val="bg1"/>
                </a:solidFill>
                <a:latin typeface="Times New Roman" panose="02020603050405020304" pitchFamily="18" charset="0"/>
                <a:cs typeface="Times New Roman" panose="02020603050405020304" pitchFamily="18" charset="0"/>
              </a:rPr>
              <a:t>The scatterplot shows a positive correlation between total bilirubin and direct bilirubin. This means that as the level of total bilirubin increases, the level of direct bilirubin also tends to increase..</a:t>
            </a:r>
          </a:p>
        </p:txBody>
      </p:sp>
      <p:pic>
        <p:nvPicPr>
          <p:cNvPr id="4" name="Content Placeholder 3">
            <a:extLst>
              <a:ext uri="{FF2B5EF4-FFF2-40B4-BE49-F238E27FC236}">
                <a16:creationId xmlns:a16="http://schemas.microsoft.com/office/drawing/2014/main" id="{58874B48-51E3-74AD-3849-B7C9018640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93028" y="1182029"/>
            <a:ext cx="5997448" cy="4192857"/>
          </a:xfrm>
          <a:prstGeom prst="rect">
            <a:avLst/>
          </a:prstGeom>
        </p:spPr>
      </p:pic>
    </p:spTree>
    <p:extLst>
      <p:ext uri="{BB962C8B-B14F-4D97-AF65-F5344CB8AC3E}">
        <p14:creationId xmlns:p14="http://schemas.microsoft.com/office/powerpoint/2010/main" val="75389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36E7BC3-4372-7207-CF55-C59F253B9F17}"/>
              </a:ext>
            </a:extLst>
          </p:cNvPr>
          <p:cNvSpPr txBox="1"/>
          <p:nvPr/>
        </p:nvSpPr>
        <p:spPr>
          <a:xfrm>
            <a:off x="312234" y="479503"/>
            <a:ext cx="5227159" cy="5910146"/>
          </a:xfrm>
          <a:prstGeom prst="rect">
            <a:avLst/>
          </a:prstGeom>
        </p:spPr>
        <p:txBody>
          <a:bodyPr vert="horz" lIns="91440" tIns="45720" rIns="91440" bIns="45720" rtlCol="0" anchor="t">
            <a:normAutofit/>
          </a:bodyPr>
          <a:lstStyle/>
          <a:p>
            <a:pPr>
              <a:lnSpc>
                <a:spcPct val="101000"/>
              </a:lnSpc>
              <a:spcAft>
                <a:spcPts val="600"/>
              </a:spcAft>
            </a:pPr>
            <a:endParaRPr lang="en-US" spc="50" dirty="0">
              <a:solidFill>
                <a:schemeClr val="bg1"/>
              </a:solidFill>
            </a:endParaRPr>
          </a:p>
          <a:p>
            <a:pPr>
              <a:lnSpc>
                <a:spcPct val="101000"/>
              </a:lnSpc>
              <a:spcAft>
                <a:spcPts val="600"/>
              </a:spcAft>
            </a:pPr>
            <a:endParaRPr lang="en-US" spc="50" dirty="0">
              <a:solidFill>
                <a:schemeClr val="bg1"/>
              </a:solidFill>
            </a:endParaRPr>
          </a:p>
          <a:p>
            <a:pPr>
              <a:lnSpc>
                <a:spcPct val="101000"/>
              </a:lnSpc>
              <a:spcAft>
                <a:spcPts val="600"/>
              </a:spcAft>
            </a:pPr>
            <a:endParaRPr lang="en-US" spc="50" dirty="0">
              <a:solidFill>
                <a:schemeClr val="bg1"/>
              </a:solidFill>
            </a:endParaRPr>
          </a:p>
          <a:p>
            <a:pPr>
              <a:lnSpc>
                <a:spcPct val="101000"/>
              </a:lnSpc>
              <a:spcAft>
                <a:spcPts val="600"/>
              </a:spcAft>
            </a:pPr>
            <a:endParaRPr lang="en-US" spc="50" dirty="0">
              <a:solidFill>
                <a:schemeClr val="bg1"/>
              </a:solidFill>
            </a:endParaRPr>
          </a:p>
          <a:p>
            <a:pPr marL="285750" indent="-285750" algn="just">
              <a:lnSpc>
                <a:spcPct val="101000"/>
              </a:lnSpc>
              <a:spcAft>
                <a:spcPts val="600"/>
              </a:spcAft>
              <a:buFont typeface="Arial" panose="020B0604020202020204" pitchFamily="34" charset="0"/>
              <a:buChar char="•"/>
            </a:pPr>
            <a:r>
              <a:rPr lang="en-US" spc="50" dirty="0">
                <a:solidFill>
                  <a:schemeClr val="bg1"/>
                </a:solidFill>
                <a:latin typeface="Times New Roman" panose="02020603050405020304" pitchFamily="18" charset="0"/>
                <a:cs typeface="Times New Roman" panose="02020603050405020304" pitchFamily="18" charset="0"/>
              </a:rPr>
              <a:t>This graph is a scatter plot displaying the relationship between Aspartate' levels on the x-axis and ‘</a:t>
            </a:r>
            <a:r>
              <a:rPr lang="en-US" spc="50" dirty="0" err="1">
                <a:solidFill>
                  <a:schemeClr val="bg1"/>
                </a:solidFill>
                <a:latin typeface="Times New Roman" panose="02020603050405020304" pitchFamily="18" charset="0"/>
                <a:cs typeface="Times New Roman" panose="02020603050405020304" pitchFamily="18" charset="0"/>
              </a:rPr>
              <a:t>Alamine</a:t>
            </a:r>
            <a:r>
              <a:rPr lang="en-US" spc="50" dirty="0">
                <a:solidFill>
                  <a:schemeClr val="bg1"/>
                </a:solidFill>
                <a:latin typeface="Times New Roman" panose="02020603050405020304" pitchFamily="18" charset="0"/>
                <a:cs typeface="Times New Roman" panose="02020603050405020304" pitchFamily="18" charset="0"/>
              </a:rPr>
              <a:t>' levels on the y-axis.</a:t>
            </a:r>
          </a:p>
          <a:p>
            <a:pPr algn="just">
              <a:lnSpc>
                <a:spcPct val="101000"/>
              </a:lnSpc>
              <a:spcAft>
                <a:spcPts val="600"/>
              </a:spcAft>
            </a:pPr>
            <a:endParaRPr lang="en-US" spc="5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01000"/>
              </a:lnSpc>
              <a:spcAft>
                <a:spcPts val="600"/>
              </a:spcAft>
              <a:buFont typeface="Arial" panose="020B0604020202020204" pitchFamily="34" charset="0"/>
              <a:buChar char="•"/>
            </a:pPr>
            <a:r>
              <a:rPr lang="en-US" spc="50" dirty="0">
                <a:solidFill>
                  <a:schemeClr val="bg1"/>
                </a:solidFill>
                <a:latin typeface="Times New Roman" panose="02020603050405020304" pitchFamily="18" charset="0"/>
                <a:cs typeface="Times New Roman" panose="02020603050405020304" pitchFamily="18" charset="0"/>
              </a:rPr>
              <a:t>The scatterplot shows a positive correlation between serum creatinine and serum sodium. This means that as serum creatinine levels increase, serum sodium levels tend to decrease. </a:t>
            </a:r>
          </a:p>
          <a:p>
            <a:pPr algn="just">
              <a:lnSpc>
                <a:spcPct val="101000"/>
              </a:lnSpc>
              <a:spcAft>
                <a:spcPts val="600"/>
              </a:spcAft>
            </a:pPr>
            <a:endParaRPr lang="en-US" spc="5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01000"/>
              </a:lnSpc>
              <a:spcAft>
                <a:spcPts val="600"/>
              </a:spcAft>
              <a:buFont typeface="Arial" panose="020B0604020202020204" pitchFamily="34" charset="0"/>
              <a:buChar char="•"/>
            </a:pPr>
            <a:r>
              <a:rPr lang="en-US" spc="50" dirty="0">
                <a:solidFill>
                  <a:schemeClr val="bg1"/>
                </a:solidFill>
                <a:latin typeface="Times New Roman" panose="02020603050405020304" pitchFamily="18" charset="0"/>
                <a:cs typeface="Times New Roman" panose="02020603050405020304" pitchFamily="18" charset="0"/>
              </a:rPr>
              <a:t>There are also several data points that fall outside the main trend, which could be due to random chance or other factors that affect these levels.</a:t>
            </a:r>
          </a:p>
        </p:txBody>
      </p:sp>
      <p:pic>
        <p:nvPicPr>
          <p:cNvPr id="2" name="Picture 1">
            <a:extLst>
              <a:ext uri="{FF2B5EF4-FFF2-40B4-BE49-F238E27FC236}">
                <a16:creationId xmlns:a16="http://schemas.microsoft.com/office/drawing/2014/main" id="{54D92CC7-DC0A-DE6D-99A0-7EFE6C74F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74" y="1048214"/>
            <a:ext cx="5953211" cy="4204009"/>
          </a:xfrm>
          <a:prstGeom prst="rect">
            <a:avLst/>
          </a:prstGeom>
        </p:spPr>
      </p:pic>
    </p:spTree>
    <p:extLst>
      <p:ext uri="{BB962C8B-B14F-4D97-AF65-F5344CB8AC3E}">
        <p14:creationId xmlns:p14="http://schemas.microsoft.com/office/powerpoint/2010/main" val="4006900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36E7BC3-4372-7207-CF55-C59F253B9F17}"/>
              </a:ext>
            </a:extLst>
          </p:cNvPr>
          <p:cNvSpPr txBox="1"/>
          <p:nvPr/>
        </p:nvSpPr>
        <p:spPr>
          <a:xfrm>
            <a:off x="796868" y="1060427"/>
            <a:ext cx="4500737" cy="3264408"/>
          </a:xfrm>
          <a:prstGeom prst="rect">
            <a:avLst/>
          </a:prstGeom>
        </p:spPr>
        <p:txBody>
          <a:bodyPr vert="horz" lIns="91440" tIns="45720" rIns="91440" bIns="45720" rtlCol="0" anchor="t">
            <a:normAutofit fontScale="92500" lnSpcReduction="10000"/>
          </a:bodyPr>
          <a:lstStyle/>
          <a:p>
            <a:pPr>
              <a:lnSpc>
                <a:spcPct val="101000"/>
              </a:lnSpc>
              <a:spcAft>
                <a:spcPts val="600"/>
              </a:spcAft>
            </a:pPr>
            <a:endParaRPr lang="en-US" spc="50" dirty="0">
              <a:solidFill>
                <a:schemeClr val="bg1"/>
              </a:solidFill>
            </a:endParaRPr>
          </a:p>
          <a:p>
            <a:pPr>
              <a:lnSpc>
                <a:spcPct val="101000"/>
              </a:lnSpc>
              <a:spcAft>
                <a:spcPts val="600"/>
              </a:spcAft>
            </a:pPr>
            <a:endParaRPr lang="en-US" spc="50" dirty="0">
              <a:solidFill>
                <a:schemeClr val="bg1"/>
              </a:solidFill>
            </a:endParaRPr>
          </a:p>
          <a:p>
            <a:pPr>
              <a:lnSpc>
                <a:spcPct val="101000"/>
              </a:lnSpc>
              <a:spcAft>
                <a:spcPts val="600"/>
              </a:spcAft>
            </a:pPr>
            <a:endParaRPr lang="en-US" spc="50" dirty="0">
              <a:solidFill>
                <a:schemeClr val="bg1"/>
              </a:solidFill>
            </a:endParaRPr>
          </a:p>
          <a:p>
            <a:pPr>
              <a:lnSpc>
                <a:spcPct val="101000"/>
              </a:lnSpc>
              <a:spcAft>
                <a:spcPts val="600"/>
              </a:spcAft>
            </a:pPr>
            <a:endParaRPr lang="en-US" spc="50" dirty="0">
              <a:solidFill>
                <a:schemeClr val="bg1"/>
              </a:solidFill>
            </a:endParaRPr>
          </a:p>
          <a:p>
            <a:pPr marL="285750" indent="-285750" algn="just">
              <a:lnSpc>
                <a:spcPct val="101000"/>
              </a:lnSpc>
              <a:buFont typeface="Arial" panose="020B0604020202020204" pitchFamily="34" charset="0"/>
              <a:buChar char="•"/>
            </a:pPr>
            <a:r>
              <a:rPr lang="en-US" sz="2000" spc="50" dirty="0">
                <a:solidFill>
                  <a:schemeClr val="bg1"/>
                </a:solidFill>
                <a:latin typeface="Times New Roman" panose="02020603050405020304" pitchFamily="18" charset="0"/>
                <a:cs typeface="Times New Roman" panose="02020603050405020304" pitchFamily="18" charset="0"/>
              </a:rPr>
              <a:t>This graph is a scatter plot displaying the relationship between ‘Total Proteins’ on the x-axis and Albumin' on the y-axis.</a:t>
            </a:r>
          </a:p>
          <a:p>
            <a:pPr algn="just">
              <a:lnSpc>
                <a:spcPct val="101000"/>
              </a:lnSpc>
            </a:pPr>
            <a:endParaRPr lang="en-US" sz="2000" spc="5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01000"/>
              </a:lnSpc>
              <a:buFont typeface="Arial" panose="020B0604020202020204" pitchFamily="34" charset="0"/>
              <a:buChar char="•"/>
            </a:pPr>
            <a:r>
              <a:rPr lang="en-US" sz="2000" spc="50" dirty="0">
                <a:solidFill>
                  <a:schemeClr val="bg1"/>
                </a:solidFill>
                <a:latin typeface="Times New Roman" panose="02020603050405020304" pitchFamily="18" charset="0"/>
                <a:cs typeface="Times New Roman" panose="02020603050405020304" pitchFamily="18" charset="0"/>
              </a:rPr>
              <a:t>There is a general trend of increasing Albumin with increasing Proteins.</a:t>
            </a:r>
          </a:p>
        </p:txBody>
      </p:sp>
      <p:pic>
        <p:nvPicPr>
          <p:cNvPr id="3" name="Picture 2" descr="A graph of protein groups&#10;&#10;Description automatically generated with medium confidence">
            <a:extLst>
              <a:ext uri="{FF2B5EF4-FFF2-40B4-BE49-F238E27FC236}">
                <a16:creationId xmlns:a16="http://schemas.microsoft.com/office/drawing/2014/main" id="{E1A209C4-41DA-0269-2921-5C39B8CA7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1822" y="1629884"/>
            <a:ext cx="4795019" cy="3598232"/>
          </a:xfrm>
          <a:prstGeom prst="rect">
            <a:avLst/>
          </a:prstGeom>
        </p:spPr>
      </p:pic>
    </p:spTree>
    <p:extLst>
      <p:ext uri="{BB962C8B-B14F-4D97-AF65-F5344CB8AC3E}">
        <p14:creationId xmlns:p14="http://schemas.microsoft.com/office/powerpoint/2010/main" val="3546169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36E7BC3-4372-7207-CF55-C59F253B9F17}"/>
              </a:ext>
            </a:extLst>
          </p:cNvPr>
          <p:cNvSpPr txBox="1"/>
          <p:nvPr/>
        </p:nvSpPr>
        <p:spPr>
          <a:xfrm>
            <a:off x="796868" y="903249"/>
            <a:ext cx="4500737" cy="3493899"/>
          </a:xfrm>
          <a:prstGeom prst="rect">
            <a:avLst/>
          </a:prstGeom>
        </p:spPr>
        <p:txBody>
          <a:bodyPr vert="horz" lIns="91440" tIns="45720" rIns="91440" bIns="45720" rtlCol="0" anchor="t">
            <a:normAutofit/>
          </a:bodyPr>
          <a:lstStyle/>
          <a:p>
            <a:pPr>
              <a:lnSpc>
                <a:spcPct val="91000"/>
              </a:lnSpc>
              <a:spcAft>
                <a:spcPts val="600"/>
              </a:spcAft>
            </a:pPr>
            <a:endParaRPr lang="en-US" spc="50" dirty="0">
              <a:solidFill>
                <a:schemeClr val="bg1"/>
              </a:solidFill>
            </a:endParaRPr>
          </a:p>
          <a:p>
            <a:pPr>
              <a:lnSpc>
                <a:spcPct val="91000"/>
              </a:lnSpc>
              <a:spcAft>
                <a:spcPts val="600"/>
              </a:spcAft>
            </a:pPr>
            <a:endParaRPr lang="en-US" spc="50" dirty="0">
              <a:solidFill>
                <a:schemeClr val="bg1"/>
              </a:solidFill>
            </a:endParaRPr>
          </a:p>
          <a:p>
            <a:pPr>
              <a:lnSpc>
                <a:spcPct val="91000"/>
              </a:lnSpc>
              <a:spcAft>
                <a:spcPts val="600"/>
              </a:spcAft>
            </a:pPr>
            <a:endParaRPr lang="en-US" spc="50" dirty="0">
              <a:solidFill>
                <a:schemeClr val="bg1"/>
              </a:solidFill>
            </a:endParaRPr>
          </a:p>
          <a:p>
            <a:pPr>
              <a:lnSpc>
                <a:spcPct val="91000"/>
              </a:lnSpc>
              <a:spcAft>
                <a:spcPts val="600"/>
              </a:spcAft>
            </a:pPr>
            <a:endParaRPr lang="en-US" spc="50" dirty="0">
              <a:solidFill>
                <a:schemeClr val="bg1"/>
              </a:solidFill>
            </a:endParaRPr>
          </a:p>
          <a:p>
            <a:pPr marL="285750" indent="-285750" algn="just">
              <a:lnSpc>
                <a:spcPct val="91000"/>
              </a:lnSpc>
              <a:buFont typeface="Arial" panose="020B0604020202020204" pitchFamily="34" charset="0"/>
              <a:buChar char="•"/>
            </a:pPr>
            <a:r>
              <a:rPr lang="en-US" spc="50" dirty="0">
                <a:solidFill>
                  <a:schemeClr val="bg1"/>
                </a:solidFill>
                <a:latin typeface="Times New Roman" panose="02020603050405020304" pitchFamily="18" charset="0"/>
                <a:cs typeface="Times New Roman" panose="02020603050405020304" pitchFamily="18" charset="0"/>
              </a:rPr>
              <a:t>This graph is a scatter plot displaying the relationship between ‘Total Bilirubin’ on the x-axis and ‘</a:t>
            </a:r>
            <a:r>
              <a:rPr lang="en-US" spc="50" dirty="0" err="1">
                <a:solidFill>
                  <a:schemeClr val="bg1"/>
                </a:solidFill>
                <a:latin typeface="Times New Roman" panose="02020603050405020304" pitchFamily="18" charset="0"/>
                <a:cs typeface="Times New Roman" panose="02020603050405020304" pitchFamily="18" charset="0"/>
              </a:rPr>
              <a:t>Albumin_Globulin_ratio</a:t>
            </a:r>
            <a:r>
              <a:rPr lang="en-US" spc="50" dirty="0">
                <a:solidFill>
                  <a:schemeClr val="bg1"/>
                </a:solidFill>
                <a:latin typeface="Times New Roman" panose="02020603050405020304" pitchFamily="18" charset="0"/>
                <a:cs typeface="Times New Roman" panose="02020603050405020304" pitchFamily="18" charset="0"/>
              </a:rPr>
              <a:t>' on the y-axis.</a:t>
            </a:r>
          </a:p>
          <a:p>
            <a:pPr algn="just">
              <a:lnSpc>
                <a:spcPct val="91000"/>
              </a:lnSpc>
            </a:pPr>
            <a:endParaRPr lang="en-US" spc="5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91000"/>
              </a:lnSpc>
              <a:buFont typeface="Arial" panose="020B0604020202020204" pitchFamily="34" charset="0"/>
              <a:buChar char="•"/>
            </a:pPr>
            <a:r>
              <a:rPr lang="en-US" spc="50" dirty="0">
                <a:solidFill>
                  <a:schemeClr val="bg1"/>
                </a:solidFill>
                <a:latin typeface="Times New Roman" panose="02020603050405020304" pitchFamily="18" charset="0"/>
                <a:cs typeface="Times New Roman" panose="02020603050405020304" pitchFamily="18" charset="0"/>
              </a:rPr>
              <a:t>There seems to be a weak negative correlation between Total Bilirubin and </a:t>
            </a:r>
            <a:r>
              <a:rPr lang="en-US" spc="50" dirty="0" err="1">
                <a:solidFill>
                  <a:schemeClr val="bg1"/>
                </a:solidFill>
                <a:latin typeface="Times New Roman" panose="02020603050405020304" pitchFamily="18" charset="0"/>
                <a:cs typeface="Times New Roman" panose="02020603050405020304" pitchFamily="18" charset="0"/>
              </a:rPr>
              <a:t>Albumin_Globulin_ratio</a:t>
            </a:r>
            <a:r>
              <a:rPr lang="en-US" spc="50" dirty="0">
                <a:solidFill>
                  <a:schemeClr val="bg1"/>
                </a:solidFill>
                <a:latin typeface="Times New Roman" panose="02020603050405020304" pitchFamily="18" charset="0"/>
                <a:cs typeface="Times New Roman" panose="02020603050405020304" pitchFamily="18" charset="0"/>
              </a:rPr>
              <a:t>.</a:t>
            </a:r>
          </a:p>
        </p:txBody>
      </p:sp>
      <p:pic>
        <p:nvPicPr>
          <p:cNvPr id="2" name="Picture 1" descr="A graph with blue dots&#10;&#10;Description automatically generated">
            <a:extLst>
              <a:ext uri="{FF2B5EF4-FFF2-40B4-BE49-F238E27FC236}">
                <a16:creationId xmlns:a16="http://schemas.microsoft.com/office/drawing/2014/main" id="{633ED2B6-CA14-D3E7-A87A-1334BA738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1822" y="1629884"/>
            <a:ext cx="4795019" cy="3598232"/>
          </a:xfrm>
          <a:prstGeom prst="rect">
            <a:avLst/>
          </a:prstGeom>
        </p:spPr>
      </p:pic>
    </p:spTree>
    <p:extLst>
      <p:ext uri="{BB962C8B-B14F-4D97-AF65-F5344CB8AC3E}">
        <p14:creationId xmlns:p14="http://schemas.microsoft.com/office/powerpoint/2010/main" val="512923911"/>
      </p:ext>
    </p:extLst>
  </p:cSld>
  <p:clrMapOvr>
    <a:masterClrMapping/>
  </p:clrMapOvr>
</p:sld>
</file>

<file path=ppt/theme/theme1.xml><?xml version="1.0" encoding="utf-8"?>
<a:theme xmlns:a="http://schemas.openxmlformats.org/drawingml/2006/main" name="JuxtaposeVTI">
  <a:themeElements>
    <a:clrScheme name="AnalogousFromRegularSeedRightStep">
      <a:dk1>
        <a:srgbClr val="000000"/>
      </a:dk1>
      <a:lt1>
        <a:srgbClr val="FFFFFF"/>
      </a:lt1>
      <a:dk2>
        <a:srgbClr val="2E1B30"/>
      </a:dk2>
      <a:lt2>
        <a:srgbClr val="F3F0F0"/>
      </a:lt2>
      <a:accent1>
        <a:srgbClr val="45AFAD"/>
      </a:accent1>
      <a:accent2>
        <a:srgbClr val="3B82B1"/>
      </a:accent2>
      <a:accent3>
        <a:srgbClr val="4D63C3"/>
      </a:accent3>
      <a:accent4>
        <a:srgbClr val="593EB3"/>
      </a:accent4>
      <a:accent5>
        <a:srgbClr val="994DC3"/>
      </a:accent5>
      <a:accent6>
        <a:srgbClr val="B13BAA"/>
      </a:accent6>
      <a:hlink>
        <a:srgbClr val="BF3F42"/>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TotalTime>
  <Words>1259</Words>
  <Application>Microsoft Macintosh PowerPoint</Application>
  <PresentationFormat>Widescreen</PresentationFormat>
  <Paragraphs>139</Paragraphs>
  <Slides>27</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Franklin Gothic Demi Cond</vt:lpstr>
      <vt:lpstr>Franklin Gothic Medium</vt:lpstr>
      <vt:lpstr>Times New Roman</vt:lpstr>
      <vt:lpstr>Wingdings</vt:lpstr>
      <vt:lpstr>JuxtaposeVTI</vt:lpstr>
      <vt:lpstr>BUA 751: Machine learning for business  Homework 2: Indian liver patient</vt:lpstr>
      <vt:lpstr>Dataset – Indian liver patient </vt:lpstr>
      <vt:lpstr>visualizations</vt:lpstr>
      <vt:lpstr>PowerPoint Presentation</vt:lpstr>
      <vt:lpstr>PowerPoint Presentation</vt:lpstr>
      <vt:lpstr>PowerPoint Presentation</vt:lpstr>
      <vt:lpstr>PowerPoint Presentation</vt:lpstr>
      <vt:lpstr>PowerPoint Presentation</vt:lpstr>
      <vt:lpstr>PowerPoint Presentation</vt:lpstr>
      <vt:lpstr>correlation</vt:lpstr>
      <vt:lpstr>PowerPoint Presentation</vt:lpstr>
      <vt:lpstr>Logit </vt:lpstr>
      <vt:lpstr>PowerPoint Presentation</vt:lpstr>
      <vt:lpstr>PowerPoint Presentation</vt:lpstr>
      <vt:lpstr>Neural networks</vt:lpstr>
      <vt:lpstr>Neural network with All explanatory variables</vt:lpstr>
      <vt:lpstr>Hidden Layer:2 Accuracy: 30.85%</vt:lpstr>
      <vt:lpstr>Hidden Layer: 3 Accuracy :30.85%</vt:lpstr>
      <vt:lpstr>Neural network with significant explanatory variables</vt:lpstr>
      <vt:lpstr>Neural network with 1 hidden layer</vt:lpstr>
      <vt:lpstr>Neural network with 2 hidden layers</vt:lpstr>
      <vt:lpstr>Neural network with 3 hidden layers</vt:lpstr>
      <vt:lpstr>Summary of neural networks</vt:lpstr>
      <vt:lpstr>Lessons learned</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BUA 751: Machine learning for business  Homework 2: Indian liver patient</dc:title>
  <dc:creator>Rishi Siddanth Yaga</dc:creator>
  <cp:lastModifiedBy>Rishi Siddanth Yaga</cp:lastModifiedBy>
  <cp:revision>9</cp:revision>
  <dcterms:created xsi:type="dcterms:W3CDTF">2024-03-03T19:31:50Z</dcterms:created>
  <dcterms:modified xsi:type="dcterms:W3CDTF">2024-03-04T06:53:55Z</dcterms:modified>
</cp:coreProperties>
</file>